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1" r:id="rId3"/>
  </p:sldMasterIdLst>
  <p:notesMasterIdLst>
    <p:notesMasterId r:id="rId51"/>
  </p:notesMasterIdLst>
  <p:handoutMasterIdLst>
    <p:handoutMasterId r:id="rId52"/>
  </p:handoutMasterIdLst>
  <p:sldIdLst>
    <p:sldId id="263" r:id="rId4"/>
    <p:sldId id="659" r:id="rId5"/>
    <p:sldId id="660" r:id="rId6"/>
    <p:sldId id="304" r:id="rId7"/>
    <p:sldId id="305" r:id="rId8"/>
    <p:sldId id="588" r:id="rId9"/>
    <p:sldId id="593" r:id="rId10"/>
    <p:sldId id="307" r:id="rId11"/>
    <p:sldId id="437" r:id="rId12"/>
    <p:sldId id="586" r:id="rId13"/>
    <p:sldId id="614" r:id="rId14"/>
    <p:sldId id="587" r:id="rId15"/>
    <p:sldId id="539" r:id="rId16"/>
    <p:sldId id="590" r:id="rId17"/>
    <p:sldId id="591" r:id="rId18"/>
    <p:sldId id="592" r:id="rId19"/>
    <p:sldId id="589" r:id="rId20"/>
    <p:sldId id="594" r:id="rId21"/>
    <p:sldId id="595" r:id="rId22"/>
    <p:sldId id="596" r:id="rId23"/>
    <p:sldId id="597" r:id="rId24"/>
    <p:sldId id="598" r:id="rId25"/>
    <p:sldId id="599" r:id="rId26"/>
    <p:sldId id="600" r:id="rId27"/>
    <p:sldId id="601" r:id="rId28"/>
    <p:sldId id="602" r:id="rId29"/>
    <p:sldId id="603" r:id="rId30"/>
    <p:sldId id="604" r:id="rId31"/>
    <p:sldId id="605" r:id="rId32"/>
    <p:sldId id="606" r:id="rId33"/>
    <p:sldId id="607" r:id="rId34"/>
    <p:sldId id="608" r:id="rId35"/>
    <p:sldId id="609" r:id="rId36"/>
    <p:sldId id="610" r:id="rId37"/>
    <p:sldId id="611" r:id="rId38"/>
    <p:sldId id="616" r:id="rId39"/>
    <p:sldId id="613" r:id="rId40"/>
    <p:sldId id="619" r:id="rId41"/>
    <p:sldId id="615" r:id="rId42"/>
    <p:sldId id="618" r:id="rId43"/>
    <p:sldId id="612" r:id="rId44"/>
    <p:sldId id="267" r:id="rId45"/>
    <p:sldId id="662" r:id="rId46"/>
    <p:sldId id="661" r:id="rId47"/>
    <p:sldId id="663" r:id="rId48"/>
    <p:sldId id="664" r:id="rId49"/>
    <p:sldId id="435" r:id="rId5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2B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04" autoAdjust="0"/>
  </p:normalViewPr>
  <p:slideViewPr>
    <p:cSldViewPr showGuides="1">
      <p:cViewPr varScale="1">
        <p:scale>
          <a:sx n="114" d="100"/>
          <a:sy n="114" d="100"/>
        </p:scale>
        <p:origin x="396"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96EE71-764E-4B34-9FED-6892013BF4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B54DCE-A3F1-46B5-86E6-2A83DF6D97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FF22B0-D344-4F48-A8CD-47E6671CABC7}" type="datetimeFigureOut">
              <a:rPr lang="en-US" smtClean="0"/>
              <a:t>5/8/2023</a:t>
            </a:fld>
            <a:endParaRPr lang="en-US"/>
          </a:p>
        </p:txBody>
      </p:sp>
      <p:sp>
        <p:nvSpPr>
          <p:cNvPr id="4" name="Footer Placeholder 3">
            <a:extLst>
              <a:ext uri="{FF2B5EF4-FFF2-40B4-BE49-F238E27FC236}">
                <a16:creationId xmlns:a16="http://schemas.microsoft.com/office/drawing/2014/main" id="{26348467-687D-404B-B605-807E400BB2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21BDC7-5540-4C4B-8867-FB4AE322D0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F66EF-65E2-4515-9E99-2DBAEE1A9CCF}" type="slidenum">
              <a:rPr lang="en-US" smtClean="0"/>
              <a:t>‹#›</a:t>
            </a:fld>
            <a:endParaRPr lang="en-US"/>
          </a:p>
        </p:txBody>
      </p:sp>
    </p:spTree>
    <p:extLst>
      <p:ext uri="{BB962C8B-B14F-4D97-AF65-F5344CB8AC3E}">
        <p14:creationId xmlns:p14="http://schemas.microsoft.com/office/powerpoint/2010/main" val="3190475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27804-B4E0-4029-96C2-31A6D3DA85C7}"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9DAC87-FC3C-46B2-816C-E86383661F34}" type="slidenum">
              <a:rPr lang="en-US" smtClean="0"/>
              <a:t>‹#›</a:t>
            </a:fld>
            <a:endParaRPr lang="en-US"/>
          </a:p>
        </p:txBody>
      </p:sp>
    </p:spTree>
    <p:extLst>
      <p:ext uri="{BB962C8B-B14F-4D97-AF65-F5344CB8AC3E}">
        <p14:creationId xmlns:p14="http://schemas.microsoft.com/office/powerpoint/2010/main" val="193953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COPERTINA">
    <p:spTree>
      <p:nvGrpSpPr>
        <p:cNvPr id="1" name=""/>
        <p:cNvGrpSpPr/>
        <p:nvPr/>
      </p:nvGrpSpPr>
      <p:grpSpPr>
        <a:xfrm>
          <a:off x="0" y="0"/>
          <a:ext cx="0" cy="0"/>
          <a:chOff x="0" y="0"/>
          <a:chExt cx="0" cy="0"/>
        </a:xfrm>
      </p:grpSpPr>
      <p:sp>
        <p:nvSpPr>
          <p:cNvPr id="3" name="Segnaposto testo 2"/>
          <p:cNvSpPr>
            <a:spLocks noGrp="1"/>
          </p:cNvSpPr>
          <p:nvPr>
            <p:ph type="body" sz="quarter" idx="10" hasCustomPrompt="1"/>
          </p:nvPr>
        </p:nvSpPr>
        <p:spPr>
          <a:xfrm>
            <a:off x="4751851" y="548680"/>
            <a:ext cx="6913364" cy="4536504"/>
          </a:xfrm>
          <a:prstGeom prst="rect">
            <a:avLst/>
          </a:prstGeom>
        </p:spPr>
        <p:txBody>
          <a:bodyPr anchor="ctr" anchorCtr="0"/>
          <a:lstStyle>
            <a:lvl1pPr marL="0" indent="0">
              <a:buNone/>
              <a:defRPr sz="3600" b="1">
                <a:solidFill>
                  <a:schemeClr val="bg1"/>
                </a:solidFill>
                <a:latin typeface="Century Gothic" panose="020B0502020202020204" pitchFamily="34" charset="0"/>
              </a:defRPr>
            </a:lvl1pPr>
          </a:lstStyle>
          <a:p>
            <a:pPr lvl="0"/>
            <a:r>
              <a:rPr lang="it-IT" dirty="0"/>
              <a:t>Fare clic per inserire </a:t>
            </a:r>
          </a:p>
          <a:p>
            <a:pPr lvl="0"/>
            <a:r>
              <a:rPr lang="it-IT" dirty="0"/>
              <a:t>il titolo della presentazione</a:t>
            </a:r>
          </a:p>
        </p:txBody>
      </p:sp>
      <p:sp>
        <p:nvSpPr>
          <p:cNvPr id="6" name="Segnaposto testo 5"/>
          <p:cNvSpPr>
            <a:spLocks noGrp="1"/>
          </p:cNvSpPr>
          <p:nvPr>
            <p:ph type="body" sz="quarter" idx="11" hasCustomPrompt="1"/>
          </p:nvPr>
        </p:nvSpPr>
        <p:spPr>
          <a:xfrm>
            <a:off x="4751917" y="5379814"/>
            <a:ext cx="7008283" cy="425450"/>
          </a:xfrm>
          <a:prstGeom prst="rect">
            <a:avLst/>
          </a:prstGeom>
        </p:spPr>
        <p:txBody>
          <a:bodyPr/>
          <a:lstStyle>
            <a:lvl1pPr marL="0" indent="0">
              <a:buNone/>
              <a:defRPr sz="2400" b="1">
                <a:solidFill>
                  <a:schemeClr val="bg1"/>
                </a:solidFill>
                <a:latin typeface="Century Gothic" panose="020B0502020202020204" pitchFamily="34" charset="0"/>
              </a:defRPr>
            </a:lvl1pPr>
          </a:lstStyle>
          <a:p>
            <a:pPr lvl="0"/>
            <a:r>
              <a:rPr lang="it-IT" dirty="0"/>
              <a:t>Nome Cognome</a:t>
            </a:r>
          </a:p>
        </p:txBody>
      </p:sp>
      <p:sp>
        <p:nvSpPr>
          <p:cNvPr id="8" name="Segnaposto testo 7"/>
          <p:cNvSpPr>
            <a:spLocks noGrp="1"/>
          </p:cNvSpPr>
          <p:nvPr>
            <p:ph type="body" sz="quarter" idx="12" hasCustomPrompt="1"/>
          </p:nvPr>
        </p:nvSpPr>
        <p:spPr>
          <a:xfrm>
            <a:off x="4751918" y="5877942"/>
            <a:ext cx="7105649" cy="791418"/>
          </a:xfrm>
          <a:prstGeom prst="rect">
            <a:avLst/>
          </a:prstGeom>
        </p:spPr>
        <p:txBody>
          <a:bodyPr/>
          <a:lstStyle>
            <a:lvl1pPr marL="0" indent="0">
              <a:buNone/>
              <a:defRPr sz="2000" baseline="0">
                <a:solidFill>
                  <a:schemeClr val="bg1"/>
                </a:solidFill>
                <a:latin typeface="Century Gothic" panose="020B0502020202020204" pitchFamily="34" charset="0"/>
              </a:defRPr>
            </a:lvl1pPr>
          </a:lstStyle>
          <a:p>
            <a:pPr lvl="0"/>
            <a:r>
              <a:rPr lang="it-IT" dirty="0"/>
              <a:t>Dipartimento/Struttura </a:t>
            </a:r>
            <a:r>
              <a:rPr lang="it-IT" dirty="0" err="1"/>
              <a:t>xxxxxx</a:t>
            </a:r>
            <a:r>
              <a:rPr lang="it-IT" dirty="0"/>
              <a:t> </a:t>
            </a:r>
            <a:r>
              <a:rPr lang="it-IT" dirty="0" err="1"/>
              <a:t>xxxxxxxxxxxx</a:t>
            </a:r>
            <a:r>
              <a:rPr lang="it-IT" dirty="0"/>
              <a:t> </a:t>
            </a:r>
            <a:r>
              <a:rPr lang="it-IT" dirty="0" err="1"/>
              <a:t>xxxxxxxx</a:t>
            </a:r>
            <a:r>
              <a:rPr lang="it-IT" dirty="0"/>
              <a:t> </a:t>
            </a:r>
            <a:r>
              <a:rPr lang="it-IT" dirty="0" err="1"/>
              <a:t>xxxxx</a:t>
            </a:r>
            <a:r>
              <a:rPr lang="it-IT" dirty="0"/>
              <a:t> </a:t>
            </a:r>
            <a:r>
              <a:rPr lang="it-IT" dirty="0" err="1"/>
              <a:t>xxxxxxxxxxxxxxxxxxx</a:t>
            </a:r>
            <a:r>
              <a:rPr lang="it-IT" dirty="0"/>
              <a:t> </a:t>
            </a:r>
            <a:r>
              <a:rPr lang="it-IT" dirty="0" err="1"/>
              <a:t>xxxxx</a:t>
            </a:r>
            <a:endParaRPr lang="it-IT" dirty="0"/>
          </a:p>
        </p:txBody>
      </p:sp>
    </p:spTree>
    <p:extLst>
      <p:ext uri="{BB962C8B-B14F-4D97-AF65-F5344CB8AC3E}">
        <p14:creationId xmlns:p14="http://schemas.microsoft.com/office/powerpoint/2010/main" val="2566725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828042-8B8E-49FB-89AF-D1B571E2B98C}"/>
              </a:ext>
            </a:extLst>
          </p:cNvPr>
          <p:cNvSpPr>
            <a:spLocks noGrp="1"/>
          </p:cNvSpPr>
          <p:nvPr>
            <p:ph type="body" sz="quarter" idx="10" hasCustomPrompt="1"/>
          </p:nvPr>
        </p:nvSpPr>
        <p:spPr>
          <a:xfrm>
            <a:off x="119063" y="44450"/>
            <a:ext cx="11593561"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Tree>
    <p:extLst>
      <p:ext uri="{BB962C8B-B14F-4D97-AF65-F5344CB8AC3E}">
        <p14:creationId xmlns:p14="http://schemas.microsoft.com/office/powerpoint/2010/main" val="33484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s">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C1F4C0CA-61E6-4379-B10E-FFD31B4D578E}"/>
              </a:ext>
            </a:extLst>
          </p:cNvPr>
          <p:cNvSpPr>
            <a:spLocks noGrp="1"/>
          </p:cNvSpPr>
          <p:nvPr>
            <p:ph type="body" sz="quarter" idx="10" hasCustomPrompt="1"/>
          </p:nvPr>
        </p:nvSpPr>
        <p:spPr>
          <a:xfrm>
            <a:off x="119063" y="44450"/>
            <a:ext cx="11593561"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
        <p:nvSpPr>
          <p:cNvPr id="6" name="Text Placeholder 5">
            <a:extLst>
              <a:ext uri="{FF2B5EF4-FFF2-40B4-BE49-F238E27FC236}">
                <a16:creationId xmlns:a16="http://schemas.microsoft.com/office/drawing/2014/main" id="{47ED708C-A6FE-492E-AC95-48CB5E045D1A}"/>
              </a:ext>
            </a:extLst>
          </p:cNvPr>
          <p:cNvSpPr>
            <a:spLocks noGrp="1"/>
          </p:cNvSpPr>
          <p:nvPr>
            <p:ph type="body" sz="quarter" idx="11"/>
          </p:nvPr>
        </p:nvSpPr>
        <p:spPr>
          <a:xfrm>
            <a:off x="334963" y="1052513"/>
            <a:ext cx="8353325" cy="543295"/>
          </a:xfrm>
          <a:prstGeom prst="rect">
            <a:avLst/>
          </a:prstGeom>
        </p:spPr>
        <p:txBody>
          <a:bodyPr/>
          <a:lstStyle>
            <a:lvl1pPr marL="342900" indent="-342900">
              <a:buClr>
                <a:srgbClr val="002060"/>
              </a:buClr>
              <a:buSzPct val="100000"/>
              <a:buFont typeface="Century Gothic" panose="020B0502020202020204" pitchFamily="34" charset="0"/>
              <a:buChar char="►"/>
              <a:defRPr sz="2400">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Click to edit Master text styles</a:t>
            </a:r>
          </a:p>
        </p:txBody>
      </p:sp>
      <p:sp>
        <p:nvSpPr>
          <p:cNvPr id="8" name="Text Placeholder 7">
            <a:extLst>
              <a:ext uri="{FF2B5EF4-FFF2-40B4-BE49-F238E27FC236}">
                <a16:creationId xmlns:a16="http://schemas.microsoft.com/office/drawing/2014/main" id="{F419324F-4454-4068-98E1-6A2DDBC1961A}"/>
              </a:ext>
            </a:extLst>
          </p:cNvPr>
          <p:cNvSpPr>
            <a:spLocks noGrp="1"/>
          </p:cNvSpPr>
          <p:nvPr>
            <p:ph type="body" sz="quarter" idx="12"/>
          </p:nvPr>
        </p:nvSpPr>
        <p:spPr>
          <a:xfrm>
            <a:off x="695401" y="1617231"/>
            <a:ext cx="7992888" cy="443617"/>
          </a:xfrm>
          <a:prstGeom prst="rect">
            <a:avLst/>
          </a:prstGeom>
          <a:solidFill>
            <a:schemeClr val="bg1">
              <a:lumMod val="95000"/>
            </a:schemeClr>
          </a:solidFill>
        </p:spPr>
        <p:txBody>
          <a:bodyPr/>
          <a:lstStyle>
            <a:lvl1pPr marL="0" indent="0">
              <a:buNone/>
              <a:defRPr sz="2000">
                <a:latin typeface="Courier New" panose="02070309020205020404" pitchFamily="49" charset="0"/>
                <a:cs typeface="Courier New" panose="02070309020205020404" pitchFamily="49" charset="0"/>
              </a:defRPr>
            </a:lvl1pPr>
            <a:lvl4pPr marL="1371600" indent="0">
              <a:buNone/>
              <a:defRPr/>
            </a:lvl4pPr>
          </a:lstStyle>
          <a:p>
            <a:pPr lvl="0"/>
            <a:r>
              <a:rPr lang="en-US" dirty="0"/>
              <a:t>Click to edit Master text styles</a:t>
            </a:r>
          </a:p>
        </p:txBody>
      </p:sp>
      <p:sp>
        <p:nvSpPr>
          <p:cNvPr id="9" name="Text Placeholder 5">
            <a:extLst>
              <a:ext uri="{FF2B5EF4-FFF2-40B4-BE49-F238E27FC236}">
                <a16:creationId xmlns:a16="http://schemas.microsoft.com/office/drawing/2014/main" id="{C2144A75-4BD2-4811-8343-0418B9B28294}"/>
              </a:ext>
            </a:extLst>
          </p:cNvPr>
          <p:cNvSpPr>
            <a:spLocks noGrp="1"/>
          </p:cNvSpPr>
          <p:nvPr>
            <p:ph type="body" sz="quarter" idx="13"/>
          </p:nvPr>
        </p:nvSpPr>
        <p:spPr>
          <a:xfrm>
            <a:off x="335360" y="2492673"/>
            <a:ext cx="8353325" cy="543295"/>
          </a:xfrm>
          <a:prstGeom prst="rect">
            <a:avLst/>
          </a:prstGeom>
        </p:spPr>
        <p:txBody>
          <a:bodyPr/>
          <a:lstStyle>
            <a:lvl1pPr marL="342900" indent="-342900">
              <a:buClr>
                <a:srgbClr val="002060"/>
              </a:buClr>
              <a:buSzPct val="100000"/>
              <a:buFont typeface="Century Gothic" panose="020B0502020202020204" pitchFamily="34" charset="0"/>
              <a:buChar char="►"/>
              <a:defRPr sz="2400">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Click to edit Master text styles</a:t>
            </a:r>
          </a:p>
        </p:txBody>
      </p:sp>
      <p:sp>
        <p:nvSpPr>
          <p:cNvPr id="10" name="Text Placeholder 7">
            <a:extLst>
              <a:ext uri="{FF2B5EF4-FFF2-40B4-BE49-F238E27FC236}">
                <a16:creationId xmlns:a16="http://schemas.microsoft.com/office/drawing/2014/main" id="{0D542E99-2FF6-45A1-B03D-0DA6D558BBCE}"/>
              </a:ext>
            </a:extLst>
          </p:cNvPr>
          <p:cNvSpPr>
            <a:spLocks noGrp="1"/>
          </p:cNvSpPr>
          <p:nvPr>
            <p:ph type="body" sz="quarter" idx="14"/>
          </p:nvPr>
        </p:nvSpPr>
        <p:spPr>
          <a:xfrm>
            <a:off x="695798" y="3057391"/>
            <a:ext cx="7992888" cy="443617"/>
          </a:xfrm>
          <a:prstGeom prst="rect">
            <a:avLst/>
          </a:prstGeom>
          <a:solidFill>
            <a:schemeClr val="bg1">
              <a:lumMod val="95000"/>
            </a:schemeClr>
          </a:solidFill>
        </p:spPr>
        <p:txBody>
          <a:bodyPr/>
          <a:lstStyle>
            <a:lvl1pPr marL="0" indent="0">
              <a:buNone/>
              <a:defRPr sz="2000">
                <a:latin typeface="Courier New" panose="02070309020205020404" pitchFamily="49" charset="0"/>
                <a:cs typeface="Courier New" panose="02070309020205020404" pitchFamily="49" charset="0"/>
              </a:defRPr>
            </a:lvl1pPr>
            <a:lvl4pPr marL="1371600" indent="0">
              <a:buNone/>
              <a:defRPr/>
            </a:lvl4pPr>
          </a:lstStyle>
          <a:p>
            <a:pPr lvl="0"/>
            <a:r>
              <a:rPr lang="en-US" dirty="0"/>
              <a:t>Click to edit Master text styles</a:t>
            </a:r>
          </a:p>
        </p:txBody>
      </p:sp>
      <p:sp>
        <p:nvSpPr>
          <p:cNvPr id="11" name="Text Placeholder 5">
            <a:extLst>
              <a:ext uri="{FF2B5EF4-FFF2-40B4-BE49-F238E27FC236}">
                <a16:creationId xmlns:a16="http://schemas.microsoft.com/office/drawing/2014/main" id="{D3C55ED0-440A-430A-A836-C350324D8B7C}"/>
              </a:ext>
            </a:extLst>
          </p:cNvPr>
          <p:cNvSpPr>
            <a:spLocks noGrp="1"/>
          </p:cNvSpPr>
          <p:nvPr>
            <p:ph type="body" sz="quarter" idx="15"/>
          </p:nvPr>
        </p:nvSpPr>
        <p:spPr>
          <a:xfrm>
            <a:off x="334962" y="3932833"/>
            <a:ext cx="8353325" cy="543295"/>
          </a:xfrm>
          <a:prstGeom prst="rect">
            <a:avLst/>
          </a:prstGeom>
        </p:spPr>
        <p:txBody>
          <a:bodyPr/>
          <a:lstStyle>
            <a:lvl1pPr marL="342900" indent="-342900">
              <a:buClr>
                <a:srgbClr val="002060"/>
              </a:buClr>
              <a:buSzPct val="100000"/>
              <a:buFont typeface="Century Gothic" panose="020B0502020202020204" pitchFamily="34" charset="0"/>
              <a:buChar char="►"/>
              <a:defRPr sz="2400">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52475AE0-486A-4146-9BA7-22E63C341B27}"/>
              </a:ext>
            </a:extLst>
          </p:cNvPr>
          <p:cNvSpPr>
            <a:spLocks noGrp="1"/>
          </p:cNvSpPr>
          <p:nvPr>
            <p:ph type="body" sz="quarter" idx="16"/>
          </p:nvPr>
        </p:nvSpPr>
        <p:spPr>
          <a:xfrm>
            <a:off x="695400" y="4497551"/>
            <a:ext cx="7992888" cy="443617"/>
          </a:xfrm>
          <a:prstGeom prst="rect">
            <a:avLst/>
          </a:prstGeom>
          <a:solidFill>
            <a:schemeClr val="bg1">
              <a:lumMod val="95000"/>
            </a:schemeClr>
          </a:solidFill>
        </p:spPr>
        <p:txBody>
          <a:bodyPr/>
          <a:lstStyle>
            <a:lvl1pPr marL="0" indent="0">
              <a:buNone/>
              <a:defRPr sz="2000">
                <a:latin typeface="Courier New" panose="02070309020205020404" pitchFamily="49" charset="0"/>
                <a:cs typeface="Courier New" panose="02070309020205020404" pitchFamily="49" charset="0"/>
              </a:defRPr>
            </a:lvl1pPr>
            <a:lvl4pPr marL="1371600" indent="0">
              <a:buNone/>
              <a:defRPr/>
            </a:lvl4pPr>
          </a:lstStyle>
          <a:p>
            <a:pPr lvl="0"/>
            <a:r>
              <a:rPr lang="en-US" dirty="0"/>
              <a:t>Click to edit Master text styles</a:t>
            </a:r>
          </a:p>
        </p:txBody>
      </p:sp>
    </p:spTree>
    <p:extLst>
      <p:ext uri="{BB962C8B-B14F-4D97-AF65-F5344CB8AC3E}">
        <p14:creationId xmlns:p14="http://schemas.microsoft.com/office/powerpoint/2010/main" val="116161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semplice">
    <p:spTree>
      <p:nvGrpSpPr>
        <p:cNvPr id="1" name=""/>
        <p:cNvGrpSpPr/>
        <p:nvPr/>
      </p:nvGrpSpPr>
      <p:grpSpPr>
        <a:xfrm>
          <a:off x="0" y="0"/>
          <a:ext cx="0" cy="0"/>
          <a:chOff x="0" y="0"/>
          <a:chExt cx="0" cy="0"/>
        </a:xfrm>
      </p:grpSpPr>
      <p:sp>
        <p:nvSpPr>
          <p:cNvPr id="9" name="Segnaposto testo 7"/>
          <p:cNvSpPr>
            <a:spLocks noGrp="1"/>
          </p:cNvSpPr>
          <p:nvPr>
            <p:ph type="body" sz="quarter" idx="11" hasCustomPrompt="1"/>
          </p:nvPr>
        </p:nvSpPr>
        <p:spPr>
          <a:xfrm>
            <a:off x="527051" y="836713"/>
            <a:ext cx="11233149" cy="5184576"/>
          </a:xfrm>
          <a:prstGeom prst="rect">
            <a:avLst/>
          </a:prstGeom>
        </p:spPr>
        <p:txBody>
          <a:bodyPr/>
          <a:lstStyle>
            <a:lvl1pPr marL="285750" indent="-285750">
              <a:buFont typeface="Arial" panose="020B0604020202020204" pitchFamily="34" charset="0"/>
              <a:buChar char="•"/>
              <a:defRPr sz="2400" baseline="0">
                <a:latin typeface="Century Gothic" panose="020B0502020202020204" pitchFamily="34" charset="0"/>
              </a:defRPr>
            </a:lvl1pPr>
            <a:lvl2pPr>
              <a:defRPr sz="2200">
                <a:latin typeface="Century Gothic" panose="020B0502020202020204" pitchFamily="34" charset="0"/>
              </a:defRPr>
            </a:lvl2pPr>
            <a:lvl3pPr>
              <a:defRPr sz="2000"/>
            </a:lvl3pPr>
            <a:lvl4pPr>
              <a:defRPr sz="1800"/>
            </a:lvl4pPr>
            <a:lvl5pPr>
              <a:defRPr sz="1600">
                <a:latin typeface="Century Gothic" panose="020B0502020202020204" pitchFamily="34" charset="0"/>
              </a:defRPr>
            </a:lvl5pPr>
          </a:lstStyle>
          <a:p>
            <a:pPr lvl="0"/>
            <a:r>
              <a:rPr lang="it-IT" dirty="0"/>
              <a:t>Level 1</a:t>
            </a:r>
          </a:p>
          <a:p>
            <a:pPr lvl="1"/>
            <a:r>
              <a:rPr lang="it-IT" dirty="0"/>
              <a:t>Level 2</a:t>
            </a:r>
          </a:p>
          <a:p>
            <a:pPr lvl="2"/>
            <a:r>
              <a:rPr lang="it-IT" dirty="0"/>
              <a:t>Level 3</a:t>
            </a:r>
          </a:p>
          <a:p>
            <a:pPr lvl="3"/>
            <a:r>
              <a:rPr lang="it-IT" dirty="0"/>
              <a:t>Level 4</a:t>
            </a:r>
          </a:p>
          <a:p>
            <a:pPr lvl="4"/>
            <a:r>
              <a:rPr lang="it-IT" dirty="0"/>
              <a:t>Level 5</a:t>
            </a:r>
          </a:p>
          <a:p>
            <a:pPr lvl="2"/>
            <a:endParaRPr lang="it-IT" dirty="0"/>
          </a:p>
        </p:txBody>
      </p:sp>
      <p:sp>
        <p:nvSpPr>
          <p:cNvPr id="5" name="Text Placeholder 3">
            <a:extLst>
              <a:ext uri="{FF2B5EF4-FFF2-40B4-BE49-F238E27FC236}">
                <a16:creationId xmlns:a16="http://schemas.microsoft.com/office/drawing/2014/main" id="{5CC9517F-7D6C-45A9-974E-F1A06FFADDFA}"/>
              </a:ext>
            </a:extLst>
          </p:cNvPr>
          <p:cNvSpPr>
            <a:spLocks noGrp="1"/>
          </p:cNvSpPr>
          <p:nvPr>
            <p:ph type="body" sz="quarter" idx="10" hasCustomPrompt="1"/>
          </p:nvPr>
        </p:nvSpPr>
        <p:spPr>
          <a:xfrm>
            <a:off x="119063" y="44450"/>
            <a:ext cx="11641137"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Tree>
    <p:extLst>
      <p:ext uri="{BB962C8B-B14F-4D97-AF65-F5344CB8AC3E}">
        <p14:creationId xmlns:p14="http://schemas.microsoft.com/office/powerpoint/2010/main" val="3418157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a con punto elenco">
    <p:spTree>
      <p:nvGrpSpPr>
        <p:cNvPr id="1" name=""/>
        <p:cNvGrpSpPr/>
        <p:nvPr/>
      </p:nvGrpSpPr>
      <p:grpSpPr>
        <a:xfrm>
          <a:off x="0" y="0"/>
          <a:ext cx="0" cy="0"/>
          <a:chOff x="0" y="0"/>
          <a:chExt cx="0" cy="0"/>
        </a:xfrm>
      </p:grpSpPr>
      <p:sp>
        <p:nvSpPr>
          <p:cNvPr id="8" name="Segnaposto testo 7"/>
          <p:cNvSpPr>
            <a:spLocks noGrp="1"/>
          </p:cNvSpPr>
          <p:nvPr>
            <p:ph type="body" sz="quarter" idx="11" hasCustomPrompt="1"/>
          </p:nvPr>
        </p:nvSpPr>
        <p:spPr>
          <a:xfrm>
            <a:off x="527051" y="764704"/>
            <a:ext cx="11233149" cy="431949"/>
          </a:xfrm>
          <a:prstGeom prst="rect">
            <a:avLst/>
          </a:prstGeom>
        </p:spPr>
        <p:txBody>
          <a:bodyPr/>
          <a:lstStyle>
            <a:lvl1pPr marL="0" indent="0">
              <a:buFont typeface="Arial" panose="020B0604020202020204" pitchFamily="34" charset="0"/>
              <a:buNone/>
              <a:defRPr sz="1800" baseline="0">
                <a:latin typeface="Century Gothic" panose="020B0502020202020204" pitchFamily="34" charset="0"/>
              </a:defRPr>
            </a:lvl1pPr>
          </a:lstStyle>
          <a:p>
            <a:pPr lvl="0"/>
            <a:r>
              <a:rPr lang="it-IT" dirty="0"/>
              <a:t>Fare clic per modificare il testo</a:t>
            </a:r>
          </a:p>
        </p:txBody>
      </p:sp>
      <p:sp>
        <p:nvSpPr>
          <p:cNvPr id="10" name="Segnaposto testo 9"/>
          <p:cNvSpPr>
            <a:spLocks noGrp="1"/>
          </p:cNvSpPr>
          <p:nvPr>
            <p:ph type="body" sz="quarter" idx="12" hasCustomPrompt="1"/>
          </p:nvPr>
        </p:nvSpPr>
        <p:spPr>
          <a:xfrm>
            <a:off x="527051" y="1412776"/>
            <a:ext cx="11233149" cy="4537174"/>
          </a:xfrm>
          <a:prstGeom prst="rect">
            <a:avLst/>
          </a:prstGeom>
        </p:spPr>
        <p:txBody>
          <a:bodyPr/>
          <a:lstStyle>
            <a:lvl1pPr marL="285750" indent="-285750">
              <a:buFont typeface="Wingdings" panose="05000000000000000000" pitchFamily="2" charset="2"/>
              <a:buChar char="§"/>
              <a:defRPr sz="1800" baseline="0">
                <a:latin typeface="Century Gothic" panose="020B0502020202020204" pitchFamily="34" charset="0"/>
              </a:defRPr>
            </a:lvl1pPr>
            <a:lvl2pPr marL="742950" indent="-285750">
              <a:buFont typeface="Wingdings" panose="05000000000000000000" pitchFamily="2" charset="2"/>
              <a:buChar char="§"/>
              <a:defRPr sz="1800">
                <a:latin typeface="Century Gothic" panose="020B0502020202020204" pitchFamily="34" charset="0"/>
              </a:defRPr>
            </a:lvl2pPr>
          </a:lstStyle>
          <a:p>
            <a:pPr lvl="1"/>
            <a:r>
              <a:rPr lang="it-IT" dirty="0"/>
              <a:t>Fare clic per modificare il punto elenco uno</a:t>
            </a:r>
          </a:p>
          <a:p>
            <a:pPr lvl="1"/>
            <a:r>
              <a:rPr lang="it-IT" dirty="0"/>
              <a:t>Fare clic per modificare il punto elenco due</a:t>
            </a:r>
          </a:p>
          <a:p>
            <a:pPr lvl="1"/>
            <a:r>
              <a:rPr lang="it-IT" dirty="0"/>
              <a:t>Fare clic per modificare il punto elenco tre</a:t>
            </a:r>
          </a:p>
          <a:p>
            <a:pPr lvl="1"/>
            <a:r>
              <a:rPr lang="it-IT" dirty="0"/>
              <a:t>Fare clic per modificare il punto elenco quattro</a:t>
            </a:r>
          </a:p>
        </p:txBody>
      </p:sp>
      <p:sp>
        <p:nvSpPr>
          <p:cNvPr id="6" name="Text Placeholder 3">
            <a:extLst>
              <a:ext uri="{FF2B5EF4-FFF2-40B4-BE49-F238E27FC236}">
                <a16:creationId xmlns:a16="http://schemas.microsoft.com/office/drawing/2014/main" id="{AD875AE7-71D1-4304-9D00-033890D3BEF6}"/>
              </a:ext>
            </a:extLst>
          </p:cNvPr>
          <p:cNvSpPr>
            <a:spLocks noGrp="1"/>
          </p:cNvSpPr>
          <p:nvPr>
            <p:ph type="body" sz="quarter" idx="10" hasCustomPrompt="1"/>
          </p:nvPr>
        </p:nvSpPr>
        <p:spPr>
          <a:xfrm>
            <a:off x="119063" y="44450"/>
            <a:ext cx="11641137"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Tree>
    <p:extLst>
      <p:ext uri="{BB962C8B-B14F-4D97-AF65-F5344CB8AC3E}">
        <p14:creationId xmlns:p14="http://schemas.microsoft.com/office/powerpoint/2010/main" val="304385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a con grafico">
    <p:spTree>
      <p:nvGrpSpPr>
        <p:cNvPr id="1" name=""/>
        <p:cNvGrpSpPr/>
        <p:nvPr/>
      </p:nvGrpSpPr>
      <p:grpSpPr>
        <a:xfrm>
          <a:off x="0" y="0"/>
          <a:ext cx="0" cy="0"/>
          <a:chOff x="0" y="0"/>
          <a:chExt cx="0" cy="0"/>
        </a:xfrm>
      </p:grpSpPr>
      <p:sp>
        <p:nvSpPr>
          <p:cNvPr id="9" name="Segnaposto grafico 8"/>
          <p:cNvSpPr>
            <a:spLocks noGrp="1"/>
          </p:cNvSpPr>
          <p:nvPr>
            <p:ph type="chart" sz="quarter" idx="10" hasCustomPrompt="1"/>
          </p:nvPr>
        </p:nvSpPr>
        <p:spPr>
          <a:xfrm>
            <a:off x="911026" y="1484784"/>
            <a:ext cx="10369551" cy="4320704"/>
          </a:xfrm>
          <a:prstGeom prst="rect">
            <a:avLst/>
          </a:prstGeom>
        </p:spPr>
        <p:txBody>
          <a:bodyPr/>
          <a:lstStyle>
            <a:lvl1pPr marL="0" indent="0">
              <a:buNone/>
              <a:defRPr sz="1800" baseline="0">
                <a:latin typeface="Century Gothic" panose="020B0502020202020204" pitchFamily="34" charset="0"/>
              </a:defRPr>
            </a:lvl1pPr>
          </a:lstStyle>
          <a:p>
            <a:r>
              <a:rPr lang="it-IT" dirty="0"/>
              <a:t>Fare clic sull’icona per inserire un grafico</a:t>
            </a:r>
          </a:p>
        </p:txBody>
      </p:sp>
      <p:sp>
        <p:nvSpPr>
          <p:cNvPr id="11" name="Segnaposto testo 7"/>
          <p:cNvSpPr>
            <a:spLocks noGrp="1"/>
          </p:cNvSpPr>
          <p:nvPr>
            <p:ph type="body" sz="quarter" idx="12" hasCustomPrompt="1"/>
          </p:nvPr>
        </p:nvSpPr>
        <p:spPr>
          <a:xfrm>
            <a:off x="551384" y="764704"/>
            <a:ext cx="11233149" cy="431949"/>
          </a:xfrm>
          <a:prstGeom prst="rect">
            <a:avLst/>
          </a:prstGeom>
        </p:spPr>
        <p:txBody>
          <a:bodyPr/>
          <a:lstStyle>
            <a:lvl1pPr marL="0" indent="0">
              <a:buFont typeface="Arial" panose="020B0604020202020204" pitchFamily="34" charset="0"/>
              <a:buNone/>
              <a:defRPr sz="1800" baseline="0">
                <a:latin typeface="Century Gothic" panose="020B0502020202020204" pitchFamily="34" charset="0"/>
              </a:defRPr>
            </a:lvl1pPr>
          </a:lstStyle>
          <a:p>
            <a:pPr lvl="0"/>
            <a:r>
              <a:rPr lang="it-IT" dirty="0"/>
              <a:t>Fare clic per modificare il testo</a:t>
            </a:r>
          </a:p>
        </p:txBody>
      </p:sp>
      <p:sp>
        <p:nvSpPr>
          <p:cNvPr id="6" name="Text Placeholder 3">
            <a:extLst>
              <a:ext uri="{FF2B5EF4-FFF2-40B4-BE49-F238E27FC236}">
                <a16:creationId xmlns:a16="http://schemas.microsoft.com/office/drawing/2014/main" id="{0B0A23F1-9F58-452D-A57D-E416D0EBF836}"/>
              </a:ext>
            </a:extLst>
          </p:cNvPr>
          <p:cNvSpPr>
            <a:spLocks noGrp="1"/>
          </p:cNvSpPr>
          <p:nvPr>
            <p:ph type="body" sz="quarter" idx="13" hasCustomPrompt="1"/>
          </p:nvPr>
        </p:nvSpPr>
        <p:spPr>
          <a:xfrm>
            <a:off x="119064" y="44450"/>
            <a:ext cx="11665470"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Tree>
    <p:extLst>
      <p:ext uri="{BB962C8B-B14F-4D97-AF65-F5344CB8AC3E}">
        <p14:creationId xmlns:p14="http://schemas.microsoft.com/office/powerpoint/2010/main" val="555833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a con immagine">
    <p:spTree>
      <p:nvGrpSpPr>
        <p:cNvPr id="1" name=""/>
        <p:cNvGrpSpPr/>
        <p:nvPr/>
      </p:nvGrpSpPr>
      <p:grpSpPr>
        <a:xfrm>
          <a:off x="0" y="0"/>
          <a:ext cx="0" cy="0"/>
          <a:chOff x="0" y="0"/>
          <a:chExt cx="0" cy="0"/>
        </a:xfrm>
      </p:grpSpPr>
      <p:sp>
        <p:nvSpPr>
          <p:cNvPr id="11" name="Segnaposto immagine 10"/>
          <p:cNvSpPr>
            <a:spLocks noGrp="1"/>
          </p:cNvSpPr>
          <p:nvPr>
            <p:ph type="pic" sz="quarter" idx="10" hasCustomPrompt="1"/>
          </p:nvPr>
        </p:nvSpPr>
        <p:spPr>
          <a:xfrm>
            <a:off x="1534584" y="908721"/>
            <a:ext cx="9122833" cy="4897364"/>
          </a:xfrm>
          <a:prstGeom prst="rect">
            <a:avLst/>
          </a:prstGeom>
        </p:spPr>
        <p:txBody>
          <a:bodyPr/>
          <a:lstStyle>
            <a:lvl1pPr marL="0" indent="0">
              <a:buNone/>
              <a:defRPr sz="1800">
                <a:latin typeface="Century Gothic" panose="020B0502020202020204" pitchFamily="34" charset="0"/>
              </a:defRPr>
            </a:lvl1pPr>
          </a:lstStyle>
          <a:p>
            <a:r>
              <a:rPr lang="it-IT" dirty="0"/>
              <a:t>Fare clic sull’icona per inserire un’immagine</a:t>
            </a:r>
          </a:p>
        </p:txBody>
      </p:sp>
      <p:sp>
        <p:nvSpPr>
          <p:cNvPr id="5" name="Text Placeholder 3">
            <a:extLst>
              <a:ext uri="{FF2B5EF4-FFF2-40B4-BE49-F238E27FC236}">
                <a16:creationId xmlns:a16="http://schemas.microsoft.com/office/drawing/2014/main" id="{A7FD49D3-B7C2-4A9C-B29B-7DE580E7925F}"/>
              </a:ext>
            </a:extLst>
          </p:cNvPr>
          <p:cNvSpPr>
            <a:spLocks noGrp="1"/>
          </p:cNvSpPr>
          <p:nvPr>
            <p:ph type="body" sz="quarter" idx="11" hasCustomPrompt="1"/>
          </p:nvPr>
        </p:nvSpPr>
        <p:spPr>
          <a:xfrm>
            <a:off x="119063" y="44450"/>
            <a:ext cx="11593561" cy="576238"/>
          </a:xfrm>
          <a:prstGeom prst="rect">
            <a:avLst/>
          </a:prstGeom>
        </p:spPr>
        <p:txBody>
          <a:bodyPr/>
          <a:lstStyle>
            <a:lvl1pPr marL="0" indent="0">
              <a:buNone/>
              <a:defRPr b="1">
                <a:solidFill>
                  <a:srgbClr val="002060"/>
                </a:solidFill>
                <a:latin typeface="Century Gothic" panose="020B0502020202020204" pitchFamily="34" charset="0"/>
              </a:defRPr>
            </a:lvl1pPr>
          </a:lstStyle>
          <a:p>
            <a:pPr lvl="0"/>
            <a:r>
              <a:rPr lang="en-US" dirty="0"/>
              <a:t>Insert Title Here</a:t>
            </a:r>
          </a:p>
        </p:txBody>
      </p:sp>
    </p:spTree>
    <p:extLst>
      <p:ext uri="{BB962C8B-B14F-4D97-AF65-F5344CB8AC3E}">
        <p14:creationId xmlns:p14="http://schemas.microsoft.com/office/powerpoint/2010/main" val="397025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CHIUSURA">
    <p:spTree>
      <p:nvGrpSpPr>
        <p:cNvPr id="1" name=""/>
        <p:cNvGrpSpPr/>
        <p:nvPr/>
      </p:nvGrpSpPr>
      <p:grpSpPr>
        <a:xfrm>
          <a:off x="0" y="0"/>
          <a:ext cx="0" cy="0"/>
          <a:chOff x="0" y="0"/>
          <a:chExt cx="0" cy="0"/>
        </a:xfrm>
      </p:grpSpPr>
      <p:sp>
        <p:nvSpPr>
          <p:cNvPr id="8" name="Segnaposto testo 7"/>
          <p:cNvSpPr>
            <a:spLocks noGrp="1"/>
          </p:cNvSpPr>
          <p:nvPr>
            <p:ph type="body" sz="quarter" idx="10" hasCustomPrompt="1"/>
          </p:nvPr>
        </p:nvSpPr>
        <p:spPr>
          <a:xfrm>
            <a:off x="1487488" y="2780928"/>
            <a:ext cx="9217024" cy="432370"/>
          </a:xfrm>
          <a:prstGeom prst="rect">
            <a:avLst/>
          </a:prstGeom>
        </p:spPr>
        <p:txBody>
          <a:bodyPr/>
          <a:lstStyle>
            <a:lvl1pPr marL="0" indent="0" algn="ctr">
              <a:buFontTx/>
              <a:buNone/>
              <a:defRPr sz="2000" b="1">
                <a:solidFill>
                  <a:schemeClr val="bg1"/>
                </a:solidFill>
                <a:latin typeface="Century Gothic" panose="020B0502020202020204" pitchFamily="34" charset="0"/>
              </a:defRPr>
            </a:lvl1pPr>
          </a:lstStyle>
          <a:p>
            <a:pPr lvl="0"/>
            <a:r>
              <a:rPr lang="it-IT" dirty="0"/>
              <a:t>Nome Cognome</a:t>
            </a:r>
          </a:p>
        </p:txBody>
      </p:sp>
      <p:sp>
        <p:nvSpPr>
          <p:cNvPr id="13" name="Segnaposto testo 12"/>
          <p:cNvSpPr>
            <a:spLocks noGrp="1"/>
          </p:cNvSpPr>
          <p:nvPr>
            <p:ph type="body" sz="quarter" idx="11" hasCustomPrompt="1"/>
          </p:nvPr>
        </p:nvSpPr>
        <p:spPr>
          <a:xfrm>
            <a:off x="1439483" y="3573017"/>
            <a:ext cx="9313035" cy="936103"/>
          </a:xfrm>
          <a:prstGeom prst="rect">
            <a:avLst/>
          </a:prstGeom>
        </p:spPr>
        <p:txBody>
          <a:bodyPr/>
          <a:lstStyle>
            <a:lvl1pPr marL="0" indent="0" algn="ctr">
              <a:buFontTx/>
              <a:buNone/>
              <a:defRPr sz="1600">
                <a:solidFill>
                  <a:schemeClr val="bg1"/>
                </a:solidFill>
                <a:latin typeface="Century Gothic" panose="020B0502020202020204" pitchFamily="34" charset="0"/>
              </a:defRPr>
            </a:lvl1pPr>
          </a:lstStyle>
          <a:p>
            <a:pPr lvl="0"/>
            <a:r>
              <a:rPr lang="it-IT" dirty="0"/>
              <a:t>Struttura</a:t>
            </a:r>
          </a:p>
        </p:txBody>
      </p:sp>
      <p:sp>
        <p:nvSpPr>
          <p:cNvPr id="16" name="Segnaposto testo 15"/>
          <p:cNvSpPr>
            <a:spLocks noGrp="1"/>
          </p:cNvSpPr>
          <p:nvPr>
            <p:ph type="body" sz="quarter" idx="12" hasCustomPrompt="1"/>
          </p:nvPr>
        </p:nvSpPr>
        <p:spPr>
          <a:xfrm>
            <a:off x="1390651" y="4725144"/>
            <a:ext cx="9410700" cy="1440160"/>
          </a:xfrm>
          <a:prstGeom prst="rect">
            <a:avLst/>
          </a:prstGeom>
        </p:spPr>
        <p:txBody>
          <a:bodyPr/>
          <a:lstStyle>
            <a:lvl1pPr marL="0" indent="0" algn="ctr">
              <a:buFontTx/>
              <a:buNone/>
              <a:defRPr sz="1300" b="0">
                <a:solidFill>
                  <a:schemeClr val="bg1"/>
                </a:solidFill>
                <a:latin typeface="Century Gothic" panose="020B0502020202020204" pitchFamily="34" charset="0"/>
              </a:defRPr>
            </a:lvl1pPr>
          </a:lstStyle>
          <a:p>
            <a:pPr lvl="0"/>
            <a:r>
              <a:rPr lang="it-IT" dirty="0"/>
              <a:t>nome.cognome@unibo.it</a:t>
            </a:r>
          </a:p>
          <a:p>
            <a:pPr lvl="0"/>
            <a:r>
              <a:rPr lang="it-IT" dirty="0"/>
              <a:t>051 20 99982</a:t>
            </a:r>
          </a:p>
        </p:txBody>
      </p:sp>
    </p:spTree>
    <p:extLst>
      <p:ext uri="{BB962C8B-B14F-4D97-AF65-F5344CB8AC3E}">
        <p14:creationId xmlns:p14="http://schemas.microsoft.com/office/powerpoint/2010/main" val="42494506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ttangolo 8"/>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2715" y="1700808"/>
            <a:ext cx="2538989" cy="2538989"/>
          </a:xfrm>
          <a:prstGeom prst="rect">
            <a:avLst/>
          </a:prstGeom>
        </p:spPr>
      </p:pic>
      <p:cxnSp>
        <p:nvCxnSpPr>
          <p:cNvPr id="12" name="Connettore 1 11"/>
          <p:cNvCxnSpPr/>
          <p:nvPr userDrawn="1"/>
        </p:nvCxnSpPr>
        <p:spPr>
          <a:xfrm>
            <a:off x="4367808" y="188640"/>
            <a:ext cx="0" cy="64087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657427"/>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083993-6C56-4148-9985-6158B662D1BB}"/>
              </a:ext>
            </a:extLst>
          </p:cNvPr>
          <p:cNvGrpSpPr/>
          <p:nvPr userDrawn="1"/>
        </p:nvGrpSpPr>
        <p:grpSpPr>
          <a:xfrm>
            <a:off x="11049000" y="6477000"/>
            <a:ext cx="1067257" cy="303593"/>
            <a:chOff x="9981743" y="6173407"/>
            <a:chExt cx="2007620" cy="548680"/>
          </a:xfrm>
        </p:grpSpPr>
        <p:sp>
          <p:nvSpPr>
            <p:cNvPr id="8" name="Rettangolo 7"/>
            <p:cNvSpPr/>
            <p:nvPr userDrawn="1"/>
          </p:nvSpPr>
          <p:spPr>
            <a:xfrm>
              <a:off x="9981743" y="6173407"/>
              <a:ext cx="2007619" cy="5486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9" name="Immagine 8"/>
            <p:cNvPicPr>
              <a:picLocks noChangeAspect="1"/>
            </p:cNvPicPr>
            <p:nvPr userDrawn="1"/>
          </p:nvPicPr>
          <p:blipFill rotWithShape="1">
            <a:blip r:embed="rId8" cstate="print">
              <a:extLst>
                <a:ext uri="{28A0092B-C50C-407E-A947-70E740481C1C}">
                  <a14:useLocalDpi xmlns:a14="http://schemas.microsoft.com/office/drawing/2010/main" val="0"/>
                </a:ext>
              </a:extLst>
            </a:blip>
            <a:stretch/>
          </p:blipFill>
          <p:spPr>
            <a:xfrm>
              <a:off x="9981743" y="6173421"/>
              <a:ext cx="2007620" cy="548666"/>
            </a:xfrm>
            <a:prstGeom prst="rect">
              <a:avLst/>
            </a:prstGeom>
          </p:spPr>
        </p:pic>
      </p:grpSp>
      <p:sp>
        <p:nvSpPr>
          <p:cNvPr id="2" name="TextBox 1">
            <a:extLst>
              <a:ext uri="{FF2B5EF4-FFF2-40B4-BE49-F238E27FC236}">
                <a16:creationId xmlns:a16="http://schemas.microsoft.com/office/drawing/2014/main" id="{02E867B7-F1A4-4946-9FF8-C033268226AC}"/>
              </a:ext>
            </a:extLst>
          </p:cNvPr>
          <p:cNvSpPr txBox="1"/>
          <p:nvPr userDrawn="1"/>
        </p:nvSpPr>
        <p:spPr>
          <a:xfrm>
            <a:off x="11725507" y="-35804"/>
            <a:ext cx="527712" cy="246221"/>
          </a:xfrm>
          <a:prstGeom prst="rect">
            <a:avLst/>
          </a:prstGeom>
          <a:noFill/>
        </p:spPr>
        <p:txBody>
          <a:bodyPr wrap="square" rtlCol="0">
            <a:spAutoFit/>
          </a:bodyPr>
          <a:lstStyle/>
          <a:p>
            <a:pPr algn="r"/>
            <a:fld id="{762B6270-2F8C-4B29-AA87-93E148DB44E3}" type="slidenum">
              <a:rPr lang="en-US" sz="1000" b="1" smtClean="0">
                <a:solidFill>
                  <a:schemeClr val="tx2"/>
                </a:solidFill>
                <a:latin typeface="Century Gothic" panose="020B0502020202020204" pitchFamily="34" charset="0"/>
              </a:rPr>
              <a:t>‹#›</a:t>
            </a:fld>
            <a:endParaRPr lang="en-US" sz="1000" b="1"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35706528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61" r:id="rId3"/>
    <p:sldLayoutId id="2147483670" r:id="rId4"/>
    <p:sldLayoutId id="2147483667" r:id="rId5"/>
    <p:sldLayoutId id="2147483669"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tangolo 6"/>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8" name="Immagin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26505" y="116632"/>
            <a:ext cx="2538989" cy="2538989"/>
          </a:xfrm>
          <a:prstGeom prst="rect">
            <a:avLst/>
          </a:prstGeom>
        </p:spPr>
      </p:pic>
      <p:sp>
        <p:nvSpPr>
          <p:cNvPr id="9" name="CasellaDiTesto 8"/>
          <p:cNvSpPr txBox="1"/>
          <p:nvPr userDrawn="1"/>
        </p:nvSpPr>
        <p:spPr>
          <a:xfrm>
            <a:off x="3733800" y="6519446"/>
            <a:ext cx="4511013" cy="338554"/>
          </a:xfrm>
          <a:prstGeom prst="rect">
            <a:avLst/>
          </a:prstGeom>
          <a:noFill/>
        </p:spPr>
        <p:txBody>
          <a:bodyPr wrap="square" rtlCol="0">
            <a:spAutoFit/>
          </a:bodyPr>
          <a:lstStyle/>
          <a:p>
            <a:pPr algn="ctr"/>
            <a:r>
              <a:rPr lang="it-IT" sz="1600" dirty="0">
                <a:solidFill>
                  <a:schemeClr val="bg1"/>
                </a:solidFill>
              </a:rPr>
              <a:t>https://www.unibo.it/sitoweb/federico.giorgi/en</a:t>
            </a:r>
          </a:p>
        </p:txBody>
      </p:sp>
    </p:spTree>
    <p:extLst>
      <p:ext uri="{BB962C8B-B14F-4D97-AF65-F5344CB8AC3E}">
        <p14:creationId xmlns:p14="http://schemas.microsoft.com/office/powerpoint/2010/main" val="1868398845"/>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ncbi.nlm.nih.gov/protein/"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7.jpeg"/><Relationship Id="rId21" Type="http://schemas.openxmlformats.org/officeDocument/2006/relationships/image" Target="../media/image44.png"/><Relationship Id="rId7" Type="http://schemas.openxmlformats.org/officeDocument/2006/relationships/image" Target="../media/image30.jpe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6.png"/><Relationship Id="rId16" Type="http://schemas.openxmlformats.org/officeDocument/2006/relationships/image" Target="../media/image39.gif"/><Relationship Id="rId20"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hyperlink" Target="https://www.dropbox.com/s/6yrf3bfei5x4ojc/agc1.fasta?dl=1" TargetMode="External"/><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hyperlink" Target="https://www.ncbi.nlm.nih.gov/gene/8604/ortholog/?scope=7776&amp;term=SLC25A12" TargetMode="External"/><Relationship Id="rId2" Type="http://schemas.openxmlformats.org/officeDocument/2006/relationships/hyperlink" Target="https://blast.ncbi.nlm.nih.gov/Blast.cgi" TargetMode="Externa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megasoftware.net/"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pevsnerlab.kennedykrieger.org/php/index.php" TargetMode="External"/><Relationship Id="rId1" Type="http://schemas.openxmlformats.org/officeDocument/2006/relationships/slideLayout" Target="../slideLayouts/slideLayout4.xml"/><Relationship Id="rId6" Type="http://schemas.openxmlformats.org/officeDocument/2006/relationships/image" Target="../media/image6.gif"/><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ncbi.nlm.nih.gov/pmc/articles/PMC546535/"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hyperlink" Target="https://inkscape.org/" TargetMode="Externa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hyperlink" Target="https://www.genecards.org/cgi-bin/carddisp.pl?gene=ELOB" TargetMode="External"/><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2.jfif"/><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mailto:federico.giorgi@unibo.i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jpe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it-IT"/>
              <a:t>BIOINFORMATICS</a:t>
            </a:r>
            <a:endParaRPr lang="it-IT" dirty="0"/>
          </a:p>
          <a:p>
            <a:endParaRPr lang="it-IT" dirty="0"/>
          </a:p>
          <a:p>
            <a:r>
              <a:rPr lang="it-IT" dirty="0" err="1"/>
              <a:t>Phylogenetic</a:t>
            </a:r>
            <a:r>
              <a:rPr lang="it-IT" dirty="0"/>
              <a:t> Analysis</a:t>
            </a:r>
          </a:p>
        </p:txBody>
      </p:sp>
      <p:sp>
        <p:nvSpPr>
          <p:cNvPr id="3" name="Segnaposto testo 2"/>
          <p:cNvSpPr>
            <a:spLocks noGrp="1"/>
          </p:cNvSpPr>
          <p:nvPr>
            <p:ph type="body" sz="quarter" idx="11"/>
          </p:nvPr>
        </p:nvSpPr>
        <p:spPr/>
        <p:txBody>
          <a:bodyPr/>
          <a:lstStyle/>
          <a:p>
            <a:r>
              <a:rPr lang="it-IT" dirty="0"/>
              <a:t>Federico M. Giorgi, PhD</a:t>
            </a:r>
          </a:p>
        </p:txBody>
      </p:sp>
      <p:sp>
        <p:nvSpPr>
          <p:cNvPr id="4" name="Segnaposto testo 3"/>
          <p:cNvSpPr>
            <a:spLocks noGrp="1"/>
          </p:cNvSpPr>
          <p:nvPr>
            <p:ph type="body" sz="quarter" idx="12"/>
          </p:nvPr>
        </p:nvSpPr>
        <p:spPr/>
        <p:txBody>
          <a:bodyPr/>
          <a:lstStyle/>
          <a:p>
            <a:r>
              <a:rPr lang="it-IT" dirty="0"/>
              <a:t>Department of Pharmacy and Biotechnology</a:t>
            </a:r>
          </a:p>
        </p:txBody>
      </p:sp>
    </p:spTree>
    <p:extLst>
      <p:ext uri="{BB962C8B-B14F-4D97-AF65-F5344CB8AC3E}">
        <p14:creationId xmlns:p14="http://schemas.microsoft.com/office/powerpoint/2010/main" val="3085230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68206-7B26-47CB-858C-B4FD0988EEAB}"/>
              </a:ext>
            </a:extLst>
          </p:cNvPr>
          <p:cNvSpPr>
            <a:spLocks noGrp="1"/>
          </p:cNvSpPr>
          <p:nvPr>
            <p:ph type="body" sz="quarter" idx="11"/>
          </p:nvPr>
        </p:nvSpPr>
        <p:spPr>
          <a:xfrm>
            <a:off x="527051" y="836713"/>
            <a:ext cx="5645149" cy="3659087"/>
          </a:xfrm>
        </p:spPr>
        <p:txBody>
          <a:bodyPr/>
          <a:lstStyle/>
          <a:p>
            <a:r>
              <a:rPr lang="en-US" sz="1800" dirty="0"/>
              <a:t>Phylogenetic tree for </a:t>
            </a:r>
            <a:r>
              <a:rPr lang="en-US" sz="1800" b="1" u="sng" dirty="0"/>
              <a:t>ACE2</a:t>
            </a:r>
          </a:p>
          <a:p>
            <a:pPr lvl="1"/>
            <a:r>
              <a:rPr lang="en-US" sz="1600" dirty="0"/>
              <a:t>Angiotensin-converting Enzyme 2</a:t>
            </a:r>
          </a:p>
          <a:p>
            <a:r>
              <a:rPr lang="en-US" sz="1800" dirty="0"/>
              <a:t>Which organisms?</a:t>
            </a:r>
          </a:p>
          <a:p>
            <a:pPr lvl="1"/>
            <a:r>
              <a:rPr lang="en-US" sz="1800" dirty="0"/>
              <a:t>It depends on how "recent" the protein is</a:t>
            </a:r>
          </a:p>
          <a:p>
            <a:pPr lvl="1"/>
            <a:r>
              <a:rPr lang="en-US" sz="1800" dirty="0"/>
              <a:t>Usually, one species per group, more dense towards human</a:t>
            </a:r>
          </a:p>
          <a:p>
            <a:r>
              <a:rPr lang="en-US" sz="1800" dirty="0"/>
              <a:t>Always report the sequence id (here, NCBI)</a:t>
            </a:r>
          </a:p>
          <a:p>
            <a:r>
              <a:rPr lang="en-US" sz="1800" dirty="0"/>
              <a:t>The ruler indicates the distance</a:t>
            </a:r>
          </a:p>
          <a:p>
            <a:r>
              <a:rPr lang="en-US" sz="1800" dirty="0"/>
              <a:t>The number on branches is the bootstrap value (max=100)</a:t>
            </a:r>
          </a:p>
          <a:p>
            <a:r>
              <a:rPr lang="en-US" sz="1800" dirty="0"/>
              <a:t>Adding icons is a personal touch</a:t>
            </a:r>
          </a:p>
          <a:p>
            <a:pPr marL="0" indent="0">
              <a:buNone/>
            </a:pPr>
            <a:endParaRPr lang="en-US" sz="2000" dirty="0"/>
          </a:p>
        </p:txBody>
      </p:sp>
      <p:sp>
        <p:nvSpPr>
          <p:cNvPr id="3" name="Text Placeholder 2">
            <a:extLst>
              <a:ext uri="{FF2B5EF4-FFF2-40B4-BE49-F238E27FC236}">
                <a16:creationId xmlns:a16="http://schemas.microsoft.com/office/drawing/2014/main" id="{7AD7B937-44EB-4E33-974D-813290F816A8}"/>
              </a:ext>
            </a:extLst>
          </p:cNvPr>
          <p:cNvSpPr>
            <a:spLocks noGrp="1"/>
          </p:cNvSpPr>
          <p:nvPr>
            <p:ph type="body" sz="quarter" idx="10"/>
          </p:nvPr>
        </p:nvSpPr>
        <p:spPr/>
        <p:txBody>
          <a:bodyPr/>
          <a:lstStyle/>
          <a:p>
            <a:r>
              <a:rPr lang="en-US"/>
              <a:t>Example</a:t>
            </a:r>
          </a:p>
        </p:txBody>
      </p:sp>
      <p:pic>
        <p:nvPicPr>
          <p:cNvPr id="1026" name="Picture 2">
            <a:extLst>
              <a:ext uri="{FF2B5EF4-FFF2-40B4-BE49-F238E27FC236}">
                <a16:creationId xmlns:a16="http://schemas.microsoft.com/office/drawing/2014/main" id="{78B59CAA-6B19-410C-83B1-04337A7F25C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8889"/>
          <a:stretch/>
        </p:blipFill>
        <p:spPr bwMode="auto">
          <a:xfrm>
            <a:off x="5939631" y="46148"/>
            <a:ext cx="5562600" cy="67674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AF726A-706D-4384-877D-CAEA5C6A38D4}"/>
              </a:ext>
            </a:extLst>
          </p:cNvPr>
          <p:cNvPicPr>
            <a:picLocks noChangeAspect="1"/>
          </p:cNvPicPr>
          <p:nvPr/>
        </p:nvPicPr>
        <p:blipFill>
          <a:blip r:embed="rId3"/>
          <a:stretch>
            <a:fillRect/>
          </a:stretch>
        </p:blipFill>
        <p:spPr>
          <a:xfrm>
            <a:off x="228600" y="4648200"/>
            <a:ext cx="4800600" cy="1879918"/>
          </a:xfrm>
          <a:prstGeom prst="rect">
            <a:avLst/>
          </a:prstGeom>
        </p:spPr>
      </p:pic>
    </p:spTree>
    <p:extLst>
      <p:ext uri="{BB962C8B-B14F-4D97-AF65-F5344CB8AC3E}">
        <p14:creationId xmlns:p14="http://schemas.microsoft.com/office/powerpoint/2010/main" val="2586515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91FD3A-B975-4F46-8394-199DC32562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7602" y="44450"/>
            <a:ext cx="6168709" cy="6232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E5371F34-D1F6-4C3F-9D14-9CD9D9AAA6D6}"/>
              </a:ext>
            </a:extLst>
          </p:cNvPr>
          <p:cNvSpPr>
            <a:spLocks noGrp="1"/>
          </p:cNvSpPr>
          <p:nvPr>
            <p:ph type="body" sz="quarter" idx="10"/>
          </p:nvPr>
        </p:nvSpPr>
        <p:spPr/>
        <p:txBody>
          <a:bodyPr/>
          <a:lstStyle/>
          <a:p>
            <a:r>
              <a:rPr lang="en-US" dirty="0"/>
              <a:t>Another Example</a:t>
            </a:r>
          </a:p>
        </p:txBody>
      </p:sp>
      <p:pic>
        <p:nvPicPr>
          <p:cNvPr id="5" name="Picture 4">
            <a:extLst>
              <a:ext uri="{FF2B5EF4-FFF2-40B4-BE49-F238E27FC236}">
                <a16:creationId xmlns:a16="http://schemas.microsoft.com/office/drawing/2014/main" id="{3859AF02-3044-46E5-A1BC-82A4BB7D9D70}"/>
              </a:ext>
            </a:extLst>
          </p:cNvPr>
          <p:cNvPicPr>
            <a:picLocks noChangeAspect="1"/>
          </p:cNvPicPr>
          <p:nvPr/>
        </p:nvPicPr>
        <p:blipFill>
          <a:blip r:embed="rId3"/>
          <a:stretch>
            <a:fillRect/>
          </a:stretch>
        </p:blipFill>
        <p:spPr>
          <a:xfrm>
            <a:off x="125689" y="1295400"/>
            <a:ext cx="5508661" cy="2043355"/>
          </a:xfrm>
          <a:prstGeom prst="rect">
            <a:avLst/>
          </a:prstGeom>
        </p:spPr>
      </p:pic>
    </p:spTree>
    <p:extLst>
      <p:ext uri="{BB962C8B-B14F-4D97-AF65-F5344CB8AC3E}">
        <p14:creationId xmlns:p14="http://schemas.microsoft.com/office/powerpoint/2010/main" val="2410564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326FD0-068F-4104-A733-BFE645F8627D}"/>
              </a:ext>
            </a:extLst>
          </p:cNvPr>
          <p:cNvSpPr>
            <a:spLocks noGrp="1"/>
          </p:cNvSpPr>
          <p:nvPr>
            <p:ph type="body" sz="quarter" idx="10"/>
          </p:nvPr>
        </p:nvSpPr>
        <p:spPr/>
        <p:txBody>
          <a:bodyPr/>
          <a:lstStyle/>
          <a:p>
            <a:r>
              <a:rPr lang="en-US"/>
              <a:t>Phylogenetic trees can be HUGE</a:t>
            </a:r>
          </a:p>
        </p:txBody>
      </p:sp>
      <p:pic>
        <p:nvPicPr>
          <p:cNvPr id="3074" name="Picture 2">
            <a:extLst>
              <a:ext uri="{FF2B5EF4-FFF2-40B4-BE49-F238E27FC236}">
                <a16:creationId xmlns:a16="http://schemas.microsoft.com/office/drawing/2014/main" id="{AFFD21DF-6D89-4BC8-88F4-13539A07E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8001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AA4C6E-B3CA-4959-9AA9-64F9F2A0E392}"/>
              </a:ext>
            </a:extLst>
          </p:cNvPr>
          <p:cNvSpPr txBox="1"/>
          <p:nvPr/>
        </p:nvSpPr>
        <p:spPr>
          <a:xfrm>
            <a:off x="9001387" y="3075057"/>
            <a:ext cx="2590800"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a:latin typeface="Century Gothic" panose="020B0502020202020204" pitchFamily="34" charset="0"/>
              </a:rPr>
              <a:t>Nearly 1 million sequences here</a:t>
            </a:r>
            <a:endParaRPr lang="en-US" sz="2000" dirty="0">
              <a:latin typeface="Century Gothic" panose="020B0502020202020204" pitchFamily="34" charset="0"/>
            </a:endParaRPr>
          </a:p>
        </p:txBody>
      </p:sp>
    </p:spTree>
    <p:extLst>
      <p:ext uri="{BB962C8B-B14F-4D97-AF65-F5344CB8AC3E}">
        <p14:creationId xmlns:p14="http://schemas.microsoft.com/office/powerpoint/2010/main" val="3172529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8A4FD2-C8A9-41B1-827D-D05577DDAB90}"/>
              </a:ext>
            </a:extLst>
          </p:cNvPr>
          <p:cNvSpPr>
            <a:spLocks noGrp="1"/>
          </p:cNvSpPr>
          <p:nvPr>
            <p:ph type="body" sz="quarter" idx="10"/>
          </p:nvPr>
        </p:nvSpPr>
        <p:spPr>
          <a:xfrm>
            <a:off x="275431" y="2810817"/>
            <a:ext cx="11641137" cy="576238"/>
          </a:xfrm>
        </p:spPr>
        <p:txBody>
          <a:bodyPr/>
          <a:lstStyle/>
          <a:p>
            <a:pPr algn="ctr"/>
            <a:r>
              <a:rPr lang="en-US"/>
              <a:t>1. Sequence Acquisition</a:t>
            </a:r>
            <a:endParaRPr lang="en-US" dirty="0"/>
          </a:p>
        </p:txBody>
      </p:sp>
    </p:spTree>
    <p:extLst>
      <p:ext uri="{BB962C8B-B14F-4D97-AF65-F5344CB8AC3E}">
        <p14:creationId xmlns:p14="http://schemas.microsoft.com/office/powerpoint/2010/main" val="3555535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20F28A-4736-400F-A67B-7CEE8E5CDA36}"/>
              </a:ext>
            </a:extLst>
          </p:cNvPr>
          <p:cNvSpPr>
            <a:spLocks noGrp="1"/>
          </p:cNvSpPr>
          <p:nvPr>
            <p:ph type="body" sz="quarter" idx="11"/>
          </p:nvPr>
        </p:nvSpPr>
        <p:spPr>
          <a:xfrm>
            <a:off x="527051" y="836712"/>
            <a:ext cx="11233149" cy="5976838"/>
          </a:xfrm>
        </p:spPr>
        <p:txBody>
          <a:bodyPr/>
          <a:lstStyle/>
          <a:p>
            <a:r>
              <a:rPr lang="en-US" dirty="0"/>
              <a:t>Let's find all </a:t>
            </a:r>
            <a:r>
              <a:rPr lang="en-US" i="1" dirty="0"/>
              <a:t>orthologs</a:t>
            </a:r>
            <a:r>
              <a:rPr lang="en-US" dirty="0"/>
              <a:t> across species of:</a:t>
            </a:r>
          </a:p>
          <a:p>
            <a:pPr lvl="1"/>
            <a:r>
              <a:rPr lang="en-US" b="1" u="sng" dirty="0"/>
              <a:t>SLC25A12</a:t>
            </a:r>
            <a:r>
              <a:rPr lang="en-US" dirty="0"/>
              <a:t> (also known as AGC1 or </a:t>
            </a:r>
            <a:r>
              <a:rPr lang="en-US" dirty="0" err="1"/>
              <a:t>Aralar</a:t>
            </a:r>
            <a:r>
              <a:rPr lang="en-US" dirty="0"/>
              <a:t> 1, gene involved in a rare childhood hypomyelination)</a:t>
            </a:r>
          </a:p>
          <a:p>
            <a:r>
              <a:rPr lang="en-US" dirty="0"/>
              <a:t>Let's go to NCBI protein to get the representative for </a:t>
            </a:r>
            <a:r>
              <a:rPr lang="en-US" i="1" dirty="0"/>
              <a:t>Homo sapiens</a:t>
            </a:r>
          </a:p>
          <a:p>
            <a:pPr marL="0" indent="0">
              <a:buNone/>
            </a:pPr>
            <a:r>
              <a:rPr lang="en-US" dirty="0"/>
              <a:t>	</a:t>
            </a:r>
            <a:r>
              <a:rPr lang="en-US" dirty="0">
                <a:hlinkClick r:id="rId2"/>
              </a:rPr>
              <a:t>https://www.ncbi.nlm.nih.gov/protein/</a:t>
            </a:r>
            <a:endParaRPr lang="en-US" dirty="0"/>
          </a:p>
          <a:p>
            <a:pPr lvl="1"/>
            <a:r>
              <a:rPr lang="en-US" dirty="0"/>
              <a:t>Query: </a:t>
            </a:r>
            <a:r>
              <a:rPr lang="en-US" b="1" dirty="0">
                <a:highlight>
                  <a:srgbClr val="C0C0C0"/>
                </a:highlight>
                <a:latin typeface="Courier New" panose="02070309020205020404" pitchFamily="49" charset="0"/>
                <a:cs typeface="Courier New" panose="02070309020205020404" pitchFamily="49" charset="0"/>
              </a:rPr>
              <a:t>SLC25A12 AND "Homo sapiens"[</a:t>
            </a:r>
            <a:r>
              <a:rPr lang="en-US" b="1" dirty="0" err="1">
                <a:highlight>
                  <a:srgbClr val="C0C0C0"/>
                </a:highlight>
                <a:latin typeface="Courier New" panose="02070309020205020404" pitchFamily="49" charset="0"/>
                <a:cs typeface="Courier New" panose="02070309020205020404" pitchFamily="49" charset="0"/>
              </a:rPr>
              <a:t>orgn</a:t>
            </a:r>
            <a:r>
              <a:rPr lang="en-US" b="1" dirty="0">
                <a:highlight>
                  <a:srgbClr val="C0C0C0"/>
                </a:highlight>
                <a:latin typeface="Courier New" panose="02070309020205020404" pitchFamily="49" charset="0"/>
                <a:cs typeface="Courier New" panose="02070309020205020404" pitchFamily="49" charset="0"/>
              </a:rPr>
              <a:t>]</a:t>
            </a:r>
            <a:r>
              <a:rPr lang="en-US" dirty="0"/>
              <a:t> </a:t>
            </a:r>
          </a:p>
          <a:p>
            <a:pPr lvl="1"/>
            <a:r>
              <a:rPr lang="en-US" dirty="0"/>
              <a:t>When possible, select "RefSeq"</a:t>
            </a:r>
          </a:p>
          <a:p>
            <a:pPr lvl="2"/>
            <a:r>
              <a:rPr lang="en-US" dirty="0"/>
              <a:t>Better NP_ , followed by XP_ entries</a:t>
            </a:r>
          </a:p>
          <a:p>
            <a:pPr lvl="1"/>
            <a:r>
              <a:rPr lang="en-US" dirty="0"/>
              <a:t>If multiple RefSeq </a:t>
            </a:r>
            <a:r>
              <a:rPr lang="en-US" b="1" i="1" dirty="0"/>
              <a:t>isoforms</a:t>
            </a:r>
            <a:r>
              <a:rPr lang="en-US" dirty="0"/>
              <a:t> are present, usually the </a:t>
            </a:r>
            <a:r>
              <a:rPr lang="en-US" u="sng" dirty="0"/>
              <a:t>longest one</a:t>
            </a:r>
            <a:r>
              <a:rPr lang="en-US" dirty="0"/>
              <a:t> is chosen</a:t>
            </a:r>
          </a:p>
          <a:p>
            <a:pPr lvl="1"/>
            <a:r>
              <a:rPr lang="en-US" dirty="0"/>
              <a:t>For human, a good representative for SLC25A12 is </a:t>
            </a:r>
            <a:r>
              <a:rPr lang="en-US" b="1" dirty="0"/>
              <a:t>NP_003696.2</a:t>
            </a:r>
          </a:p>
          <a:p>
            <a:pPr lvl="1"/>
            <a:r>
              <a:rPr lang="en-US" dirty="0"/>
              <a:t>Click on "FASTA" and copy/paste the sequence in a new file </a:t>
            </a:r>
            <a:r>
              <a:rPr lang="en-US" b="1" u="sng" dirty="0"/>
              <a:t>agc1.fasta</a:t>
            </a:r>
          </a:p>
          <a:p>
            <a:pPr lvl="1"/>
            <a:endParaRPr lang="en-US" b="1" dirty="0"/>
          </a:p>
          <a:p>
            <a:r>
              <a:rPr lang="en-US" dirty="0"/>
              <a:t>Big problem are synonyms: e.g. SLC25A12 is called "</a:t>
            </a:r>
            <a:r>
              <a:rPr lang="en-US" dirty="0" err="1"/>
              <a:t>Aralar</a:t>
            </a:r>
            <a:r>
              <a:rPr lang="en-US" dirty="0"/>
              <a:t> 1" in NCBI...</a:t>
            </a:r>
          </a:p>
          <a:p>
            <a:pPr lvl="1"/>
            <a:r>
              <a:rPr lang="en-US" dirty="0"/>
              <a:t>This is a key step making phylogenetic analysis hard sometimes</a:t>
            </a:r>
          </a:p>
          <a:p>
            <a:pPr lvl="1"/>
            <a:endParaRPr lang="en-US" dirty="0"/>
          </a:p>
        </p:txBody>
      </p:sp>
      <p:sp>
        <p:nvSpPr>
          <p:cNvPr id="3" name="Text Placeholder 2">
            <a:extLst>
              <a:ext uri="{FF2B5EF4-FFF2-40B4-BE49-F238E27FC236}">
                <a16:creationId xmlns:a16="http://schemas.microsoft.com/office/drawing/2014/main" id="{5954BC28-E92C-4477-8E81-A41483132D70}"/>
              </a:ext>
            </a:extLst>
          </p:cNvPr>
          <p:cNvSpPr>
            <a:spLocks noGrp="1"/>
          </p:cNvSpPr>
          <p:nvPr>
            <p:ph type="body" sz="quarter" idx="10"/>
          </p:nvPr>
        </p:nvSpPr>
        <p:spPr/>
        <p:txBody>
          <a:bodyPr/>
          <a:lstStyle/>
          <a:p>
            <a:r>
              <a:rPr lang="en-US"/>
              <a:t>Sequence acquisition</a:t>
            </a:r>
          </a:p>
        </p:txBody>
      </p:sp>
      <p:pic>
        <p:nvPicPr>
          <p:cNvPr id="5" name="Picture 4">
            <a:extLst>
              <a:ext uri="{FF2B5EF4-FFF2-40B4-BE49-F238E27FC236}">
                <a16:creationId xmlns:a16="http://schemas.microsoft.com/office/drawing/2014/main" id="{A0677A1F-F6AE-49FF-9C1D-ED9D156E113E}"/>
              </a:ext>
            </a:extLst>
          </p:cNvPr>
          <p:cNvPicPr>
            <a:picLocks noChangeAspect="1"/>
          </p:cNvPicPr>
          <p:nvPr/>
        </p:nvPicPr>
        <p:blipFill>
          <a:blip r:embed="rId3"/>
          <a:stretch>
            <a:fillRect/>
          </a:stretch>
        </p:blipFill>
        <p:spPr>
          <a:xfrm>
            <a:off x="6324600" y="3429000"/>
            <a:ext cx="1863969" cy="609600"/>
          </a:xfrm>
          <a:prstGeom prst="rect">
            <a:avLst/>
          </a:prstGeom>
        </p:spPr>
      </p:pic>
    </p:spTree>
    <p:extLst>
      <p:ext uri="{BB962C8B-B14F-4D97-AF65-F5344CB8AC3E}">
        <p14:creationId xmlns:p14="http://schemas.microsoft.com/office/powerpoint/2010/main" val="1914266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3E7A8-BAFE-4DC8-A1D8-A43C4DC796FB}"/>
              </a:ext>
            </a:extLst>
          </p:cNvPr>
          <p:cNvSpPr>
            <a:spLocks noGrp="1"/>
          </p:cNvSpPr>
          <p:nvPr>
            <p:ph type="body" sz="quarter" idx="11"/>
          </p:nvPr>
        </p:nvSpPr>
        <p:spPr>
          <a:xfrm>
            <a:off x="119063" y="457200"/>
            <a:ext cx="11920537" cy="6324600"/>
          </a:xfrm>
        </p:spPr>
        <p:txBody>
          <a:bodyPr/>
          <a:lstStyle/>
          <a:p>
            <a:r>
              <a:rPr lang="en-US" dirty="0"/>
              <a:t>Prepare a </a:t>
            </a:r>
            <a:r>
              <a:rPr lang="en-US" b="1" dirty="0" err="1"/>
              <a:t>multiFASTA</a:t>
            </a:r>
            <a:r>
              <a:rPr lang="en-US" dirty="0"/>
              <a:t> with SLC25A12 (Aralar1, AGC1) from these organisms:</a:t>
            </a:r>
          </a:p>
          <a:p>
            <a:pPr lvl="1"/>
            <a:r>
              <a:rPr lang="en-US" sz="1650" dirty="0"/>
              <a:t>Homo sapiens</a:t>
            </a:r>
          </a:p>
          <a:p>
            <a:pPr lvl="1"/>
            <a:r>
              <a:rPr lang="en-US" sz="1650" dirty="0"/>
              <a:t>Pan troglodytes (Chimpanzee)</a:t>
            </a:r>
          </a:p>
          <a:p>
            <a:pPr lvl="1"/>
            <a:r>
              <a:rPr lang="en-US" sz="1650" dirty="0"/>
              <a:t>Macaca mulatta (Macaque)</a:t>
            </a:r>
          </a:p>
          <a:p>
            <a:pPr lvl="1"/>
            <a:r>
              <a:rPr lang="en-US" sz="1650" dirty="0"/>
              <a:t>Mus musculus (Mouse)</a:t>
            </a:r>
          </a:p>
          <a:p>
            <a:pPr lvl="1"/>
            <a:r>
              <a:rPr lang="en-US" sz="1650" dirty="0"/>
              <a:t>Rattus norvegicus (Rat)</a:t>
            </a:r>
          </a:p>
          <a:p>
            <a:pPr lvl="1"/>
            <a:r>
              <a:rPr lang="en-US" sz="1650" dirty="0"/>
              <a:t>Bos taurus (Cow)</a:t>
            </a:r>
          </a:p>
          <a:p>
            <a:pPr lvl="1"/>
            <a:r>
              <a:rPr lang="en-US" sz="1650" dirty="0"/>
              <a:t>Sus scrofa (Pig)</a:t>
            </a:r>
          </a:p>
          <a:p>
            <a:pPr lvl="1"/>
            <a:r>
              <a:rPr lang="en-US" sz="1650" dirty="0" err="1"/>
              <a:t>Desmodus</a:t>
            </a:r>
            <a:r>
              <a:rPr lang="en-US" sz="1650" dirty="0"/>
              <a:t> </a:t>
            </a:r>
            <a:r>
              <a:rPr lang="en-US" sz="1650" dirty="0" err="1"/>
              <a:t>rotundus</a:t>
            </a:r>
            <a:r>
              <a:rPr lang="en-US" sz="1650" dirty="0"/>
              <a:t> (Bat)</a:t>
            </a:r>
          </a:p>
          <a:p>
            <a:pPr lvl="1"/>
            <a:r>
              <a:rPr lang="en-US" sz="1650" dirty="0" err="1"/>
              <a:t>Monodelphis</a:t>
            </a:r>
            <a:r>
              <a:rPr lang="en-US" sz="1650" dirty="0"/>
              <a:t> domestica (Opossum)</a:t>
            </a:r>
          </a:p>
          <a:p>
            <a:pPr lvl="1"/>
            <a:r>
              <a:rPr lang="en-US" sz="1650" dirty="0"/>
              <a:t>Ornithorhynchus anatinus (Platypus)</a:t>
            </a:r>
          </a:p>
          <a:p>
            <a:pPr lvl="1"/>
            <a:r>
              <a:rPr lang="en-US" sz="1650" dirty="0"/>
              <a:t>Gallus </a:t>
            </a:r>
            <a:r>
              <a:rPr lang="en-US" sz="1650" dirty="0" err="1"/>
              <a:t>gallus</a:t>
            </a:r>
            <a:r>
              <a:rPr lang="en-US" sz="1650" dirty="0"/>
              <a:t> (Chicken)</a:t>
            </a:r>
          </a:p>
          <a:p>
            <a:pPr lvl="1"/>
            <a:r>
              <a:rPr lang="en-US" sz="1650" dirty="0"/>
              <a:t>Thamnophis elegans (Snake)</a:t>
            </a:r>
          </a:p>
          <a:p>
            <a:pPr lvl="1"/>
            <a:r>
              <a:rPr lang="en-US" sz="1650" dirty="0"/>
              <a:t>Alligator sinensis (Alligator)</a:t>
            </a:r>
          </a:p>
          <a:p>
            <a:pPr lvl="1"/>
            <a:r>
              <a:rPr lang="en-US" sz="1650" dirty="0"/>
              <a:t>Chelonia mydas (Turtle)</a:t>
            </a:r>
          </a:p>
          <a:p>
            <a:pPr lvl="1"/>
            <a:r>
              <a:rPr lang="en-US" sz="1650" dirty="0"/>
              <a:t>Xenopus tropicalis (Frog)</a:t>
            </a:r>
          </a:p>
          <a:p>
            <a:pPr lvl="1"/>
            <a:r>
              <a:rPr lang="en-US" sz="1650" dirty="0"/>
              <a:t>Danio rerio (Zebrafish)</a:t>
            </a:r>
          </a:p>
          <a:p>
            <a:pPr lvl="1"/>
            <a:r>
              <a:rPr lang="en-US" sz="1650" dirty="0"/>
              <a:t>Latimeria chalumnae (</a:t>
            </a:r>
            <a:r>
              <a:rPr lang="en-US" sz="1650" dirty="0" err="1"/>
              <a:t>Coealacanth</a:t>
            </a:r>
            <a:r>
              <a:rPr lang="en-US" sz="1650" dirty="0"/>
              <a:t>)</a:t>
            </a:r>
          </a:p>
          <a:p>
            <a:pPr lvl="1"/>
            <a:r>
              <a:rPr lang="en-US" sz="1650" dirty="0" err="1"/>
              <a:t>Scyliorhinus</a:t>
            </a:r>
            <a:r>
              <a:rPr lang="en-US" sz="1650" dirty="0"/>
              <a:t> </a:t>
            </a:r>
            <a:r>
              <a:rPr lang="en-US" sz="1650" dirty="0" err="1"/>
              <a:t>canicula</a:t>
            </a:r>
            <a:r>
              <a:rPr lang="en-US" sz="1650" dirty="0"/>
              <a:t> (Shark)</a:t>
            </a:r>
          </a:p>
          <a:p>
            <a:pPr lvl="1"/>
            <a:r>
              <a:rPr lang="en-US" sz="1650" dirty="0"/>
              <a:t>Drosophila melanogaster (Fruit fly)</a:t>
            </a:r>
          </a:p>
        </p:txBody>
      </p:sp>
      <p:sp>
        <p:nvSpPr>
          <p:cNvPr id="3" name="Text Placeholder 2">
            <a:extLst>
              <a:ext uri="{FF2B5EF4-FFF2-40B4-BE49-F238E27FC236}">
                <a16:creationId xmlns:a16="http://schemas.microsoft.com/office/drawing/2014/main" id="{4B765810-AC81-45E7-BED5-06E1A52E2373}"/>
              </a:ext>
            </a:extLst>
          </p:cNvPr>
          <p:cNvSpPr>
            <a:spLocks noGrp="1"/>
          </p:cNvSpPr>
          <p:nvPr>
            <p:ph type="body" sz="quarter" idx="10"/>
          </p:nvPr>
        </p:nvSpPr>
        <p:spPr>
          <a:xfrm>
            <a:off x="119063" y="0"/>
            <a:ext cx="11641137" cy="576238"/>
          </a:xfrm>
        </p:spPr>
        <p:txBody>
          <a:bodyPr/>
          <a:lstStyle/>
          <a:p>
            <a:r>
              <a:rPr lang="en-US">
                <a:solidFill>
                  <a:srgbClr val="FF0000"/>
                </a:solidFill>
              </a:rPr>
              <a:t>Exercise on Sequence Acquisition</a:t>
            </a:r>
          </a:p>
        </p:txBody>
      </p:sp>
      <p:pic>
        <p:nvPicPr>
          <p:cNvPr id="1026" name="Picture 2">
            <a:extLst>
              <a:ext uri="{FF2B5EF4-FFF2-40B4-BE49-F238E27FC236}">
                <a16:creationId xmlns:a16="http://schemas.microsoft.com/office/drawing/2014/main" id="{1EAFCA0F-8962-48F0-9D6D-DE1DA877356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4158" y="4588680"/>
            <a:ext cx="1170769" cy="5762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rk clip art images free clipart images 3 - Cliparting.com">
            <a:extLst>
              <a:ext uri="{FF2B5EF4-FFF2-40B4-BE49-F238E27FC236}">
                <a16:creationId xmlns:a16="http://schemas.microsoft.com/office/drawing/2014/main" id="{EBC195E4-EF7E-4C59-B90B-81535ECFE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1349" y="5934837"/>
            <a:ext cx="1790700" cy="7652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49188E7-E9F2-48B9-A0E3-01613A3D96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8602" y="5164918"/>
            <a:ext cx="1752649" cy="6953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elacanth Stock Illustrations – 54 Coelacanth Stock Illustrations, Vectors  &amp; Clipart - Dreamstime">
            <a:hlinkClick r:id="rId5"/>
            <a:extLst>
              <a:ext uri="{FF2B5EF4-FFF2-40B4-BE49-F238E27FC236}">
                <a16:creationId xmlns:a16="http://schemas.microsoft.com/office/drawing/2014/main" id="{BA0288D9-3726-4646-A46F-D6CE651C9E1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53386" y="5119316"/>
            <a:ext cx="3429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27 Xenopus Laevis Illustrations &amp; Clip Art - iStock">
            <a:extLst>
              <a:ext uri="{FF2B5EF4-FFF2-40B4-BE49-F238E27FC236}">
                <a16:creationId xmlns:a16="http://schemas.microsoft.com/office/drawing/2014/main" id="{7E03ACC5-421D-4CED-B1B7-9739020582C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5695" y="4692397"/>
            <a:ext cx="1314450" cy="9879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ree Turtle Clipart, Download Free Turtle Clipart png images, Free ClipArts  on Clipart Library">
            <a:extLst>
              <a:ext uri="{FF2B5EF4-FFF2-40B4-BE49-F238E27FC236}">
                <a16:creationId xmlns:a16="http://schemas.microsoft.com/office/drawing/2014/main" id="{6A64EE62-0971-4EB2-8998-FF4A2E02933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91585" y="4456612"/>
            <a:ext cx="1562149" cy="8403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tyle Guide | Clker | Chicken clip art, Clip art pictures, Clip art">
            <a:extLst>
              <a:ext uri="{FF2B5EF4-FFF2-40B4-BE49-F238E27FC236}">
                <a16:creationId xmlns:a16="http://schemas.microsoft.com/office/drawing/2014/main" id="{D4DFBC14-B95C-4547-B075-F87DCF5AB8C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9688" y="3240549"/>
            <a:ext cx="1768990" cy="187876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erry the Platypus - Wikipedia">
            <a:extLst>
              <a:ext uri="{FF2B5EF4-FFF2-40B4-BE49-F238E27FC236}">
                <a16:creationId xmlns:a16="http://schemas.microsoft.com/office/drawing/2014/main" id="{F229EC47-C553-49CF-AA30-A9E1DCFCB9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3771" y="3548526"/>
            <a:ext cx="866558" cy="115731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possum 368557 - Download Free Vectors, Clipart Graphics &amp; Vector Art">
            <a:extLst>
              <a:ext uri="{FF2B5EF4-FFF2-40B4-BE49-F238E27FC236}">
                <a16:creationId xmlns:a16="http://schemas.microsoft.com/office/drawing/2014/main" id="{5640941D-2745-42BF-9AE3-FA0CFC81C3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73481" y="3270750"/>
            <a:ext cx="1740691" cy="1157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74C975-0B72-4810-BA96-219E00B212B3}"/>
              </a:ext>
            </a:extLst>
          </p:cNvPr>
          <p:cNvPicPr>
            <a:picLocks noChangeAspect="1"/>
          </p:cNvPicPr>
          <p:nvPr/>
        </p:nvPicPr>
        <p:blipFill>
          <a:blip r:embed="rId12"/>
          <a:stretch>
            <a:fillRect/>
          </a:stretch>
        </p:blipFill>
        <p:spPr>
          <a:xfrm>
            <a:off x="7942522" y="3338116"/>
            <a:ext cx="1632837" cy="889896"/>
          </a:xfrm>
          <a:prstGeom prst="rect">
            <a:avLst/>
          </a:prstGeom>
        </p:spPr>
      </p:pic>
      <p:pic>
        <p:nvPicPr>
          <p:cNvPr id="1048" name="Picture 24" descr="Cow Clipart | Cow 11 clip art - vector clip art online, royalty free &amp;  public domain | Cow pictures, Cow vector, Animated cow">
            <a:extLst>
              <a:ext uri="{FF2B5EF4-FFF2-40B4-BE49-F238E27FC236}">
                <a16:creationId xmlns:a16="http://schemas.microsoft.com/office/drawing/2014/main" id="{9AE82598-C7E2-4E78-8AFB-D877574CFE4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36603" y="1995589"/>
            <a:ext cx="1693765" cy="134654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9017E62-E187-4D59-A33A-FE161994A51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43797" y="1843932"/>
            <a:ext cx="1764969" cy="1451488"/>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The Great Mouse Detective Clip Art | Disney Clip Art Galore">
            <a:extLst>
              <a:ext uri="{FF2B5EF4-FFF2-40B4-BE49-F238E27FC236}">
                <a16:creationId xmlns:a16="http://schemas.microsoft.com/office/drawing/2014/main" id="{5B4BC5E0-037B-4BA9-BA0F-7B296A5C030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33661" y="1636378"/>
            <a:ext cx="1135925" cy="167309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The Great Mouse Detective Clip Art | Disney Clip Art Galore">
            <a:extLst>
              <a:ext uri="{FF2B5EF4-FFF2-40B4-BE49-F238E27FC236}">
                <a16:creationId xmlns:a16="http://schemas.microsoft.com/office/drawing/2014/main" id="{582C3E20-D9F6-45A7-9494-B1670107EB9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22760" y="1797413"/>
            <a:ext cx="1764969" cy="134968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Free clip art &quot;Japanese Macaque&quot; by hansendo">
            <a:extLst>
              <a:ext uri="{FF2B5EF4-FFF2-40B4-BE49-F238E27FC236}">
                <a16:creationId xmlns:a16="http://schemas.microsoft.com/office/drawing/2014/main" id="{A2B323F3-CEA5-4863-AEB0-791E3FF9808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979284" y="1046412"/>
            <a:ext cx="916108" cy="12508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F11EAC-F9CC-4B33-B19A-308338F06FF5}"/>
              </a:ext>
            </a:extLst>
          </p:cNvPr>
          <p:cNvPicPr>
            <a:picLocks noChangeAspect="1"/>
          </p:cNvPicPr>
          <p:nvPr/>
        </p:nvPicPr>
        <p:blipFill>
          <a:blip r:embed="rId18"/>
          <a:stretch>
            <a:fillRect/>
          </a:stretch>
        </p:blipFill>
        <p:spPr>
          <a:xfrm>
            <a:off x="7084247" y="954276"/>
            <a:ext cx="700564" cy="1079867"/>
          </a:xfrm>
          <a:prstGeom prst="rect">
            <a:avLst/>
          </a:prstGeom>
        </p:spPr>
      </p:pic>
      <p:pic>
        <p:nvPicPr>
          <p:cNvPr id="9" name="Picture 8">
            <a:extLst>
              <a:ext uri="{FF2B5EF4-FFF2-40B4-BE49-F238E27FC236}">
                <a16:creationId xmlns:a16="http://schemas.microsoft.com/office/drawing/2014/main" id="{88CFE6FA-1180-49A3-8732-D0D15C50B69C}"/>
              </a:ext>
            </a:extLst>
          </p:cNvPr>
          <p:cNvPicPr>
            <a:picLocks noChangeAspect="1"/>
          </p:cNvPicPr>
          <p:nvPr/>
        </p:nvPicPr>
        <p:blipFill>
          <a:blip r:embed="rId19"/>
          <a:stretch>
            <a:fillRect/>
          </a:stretch>
        </p:blipFill>
        <p:spPr>
          <a:xfrm>
            <a:off x="4681472" y="937156"/>
            <a:ext cx="1000318" cy="978827"/>
          </a:xfrm>
          <a:prstGeom prst="rect">
            <a:avLst/>
          </a:prstGeom>
        </p:spPr>
      </p:pic>
      <p:pic>
        <p:nvPicPr>
          <p:cNvPr id="1060" name="Picture 36" descr="Sir Hiss by domejohnny on DeviantArt">
            <a:extLst>
              <a:ext uri="{FF2B5EF4-FFF2-40B4-BE49-F238E27FC236}">
                <a16:creationId xmlns:a16="http://schemas.microsoft.com/office/drawing/2014/main" id="{01DEE768-D999-4FA9-950B-35727CB95DE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585090" y="4297532"/>
            <a:ext cx="1956460" cy="195646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Fruit Fly Free Clip Art (Page 1) - Line.17QQ.com">
            <a:extLst>
              <a:ext uri="{FF2B5EF4-FFF2-40B4-BE49-F238E27FC236}">
                <a16:creationId xmlns:a16="http://schemas.microsoft.com/office/drawing/2014/main" id="{95F27C19-FAF0-47F6-9DF3-B084A7F1F2D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801005" y="5842522"/>
            <a:ext cx="664328" cy="84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976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2CE54-53C6-4D68-9A60-1EE0F90012EC}"/>
              </a:ext>
            </a:extLst>
          </p:cNvPr>
          <p:cNvSpPr>
            <a:spLocks noGrp="1"/>
          </p:cNvSpPr>
          <p:nvPr>
            <p:ph type="body" sz="quarter" idx="11"/>
          </p:nvPr>
        </p:nvSpPr>
        <p:spPr>
          <a:xfrm>
            <a:off x="0" y="685800"/>
            <a:ext cx="12191999" cy="6021287"/>
          </a:xfrm>
        </p:spPr>
        <p:txBody>
          <a:bodyPr/>
          <a:lstStyle/>
          <a:p>
            <a:r>
              <a:rPr lang="en-US" dirty="0"/>
              <a:t>Since all these sequences have the same title, you can shorten it for visualization purposes</a:t>
            </a:r>
          </a:p>
          <a:p>
            <a:pPr lvl="1"/>
            <a:r>
              <a:rPr lang="en-US" dirty="0"/>
              <a:t>Using grep, sed, or a text editor</a:t>
            </a:r>
          </a:p>
          <a:p>
            <a:pPr lvl="1"/>
            <a:r>
              <a:rPr lang="en-US" dirty="0"/>
              <a:t>I used Notepad++</a:t>
            </a:r>
          </a:p>
          <a:p>
            <a:pPr lvl="1"/>
            <a:r>
              <a:rPr lang="en-US" dirty="0"/>
              <a:t>Find “ .+[“</a:t>
            </a:r>
          </a:p>
          <a:p>
            <a:r>
              <a:rPr lang="en-US" dirty="0"/>
              <a:t>E.g.</a:t>
            </a:r>
          </a:p>
          <a:p>
            <a:pPr marL="457200" lvl="1" indent="0">
              <a:buNone/>
            </a:pPr>
            <a:r>
              <a:rPr lang="en-US" dirty="0"/>
              <a:t>&gt; NP_766024.1 calcium-binding mitochondrial carrier protein Aralar1 [Mus musculus]</a:t>
            </a:r>
          </a:p>
          <a:p>
            <a:pPr marL="457200" lvl="1" indent="0">
              <a:buNone/>
            </a:pPr>
            <a:r>
              <a:rPr lang="en-US" dirty="0"/>
              <a:t>&gt; NP_766024.1 [Mus musculus]</a:t>
            </a:r>
          </a:p>
          <a:p>
            <a:endParaRPr lang="en-US" dirty="0"/>
          </a:p>
          <a:p>
            <a:r>
              <a:rPr lang="en-US" dirty="0"/>
              <a:t>For some organisms, e.g., </a:t>
            </a:r>
            <a:r>
              <a:rPr lang="en-US" i="1" dirty="0"/>
              <a:t>Drosophila melanogaster</a:t>
            </a:r>
            <a:r>
              <a:rPr lang="en-US" dirty="0"/>
              <a:t>, there is no automated entry. Use </a:t>
            </a:r>
            <a:r>
              <a:rPr lang="en-US" dirty="0">
                <a:hlinkClick r:id="rId2"/>
              </a:rPr>
              <a:t>BLAST</a:t>
            </a:r>
            <a:r>
              <a:rPr lang="en-US" dirty="0"/>
              <a:t> (human protein vs. Drosophila sequences) to find the SLC25A12 ortholog</a:t>
            </a:r>
          </a:p>
          <a:p>
            <a:r>
              <a:rPr lang="en-US" dirty="0"/>
              <a:t>An automated (and incomplete) list of orthologs is here: </a:t>
            </a:r>
            <a:r>
              <a:rPr lang="en-US" sz="1600" dirty="0">
                <a:hlinkClick r:id="rId3"/>
              </a:rPr>
              <a:t>https://www.ncbi.nlm.nih.gov/gene/8604/ortholog/?scope=7776&amp;term=SLC25A12</a:t>
            </a:r>
            <a:endParaRPr lang="en-US" sz="1600" dirty="0"/>
          </a:p>
          <a:p>
            <a:r>
              <a:rPr lang="en-US" dirty="0"/>
              <a:t>Panicking? Click on the coelacanth in the previous slide</a:t>
            </a:r>
          </a:p>
        </p:txBody>
      </p:sp>
      <p:sp>
        <p:nvSpPr>
          <p:cNvPr id="3" name="Text Placeholder 2">
            <a:extLst>
              <a:ext uri="{FF2B5EF4-FFF2-40B4-BE49-F238E27FC236}">
                <a16:creationId xmlns:a16="http://schemas.microsoft.com/office/drawing/2014/main" id="{3AD9CEA7-38D5-4CC0-A05F-7F3CD986C2F4}"/>
              </a:ext>
            </a:extLst>
          </p:cNvPr>
          <p:cNvSpPr>
            <a:spLocks noGrp="1"/>
          </p:cNvSpPr>
          <p:nvPr>
            <p:ph type="body" sz="quarter" idx="10"/>
          </p:nvPr>
        </p:nvSpPr>
        <p:spPr/>
        <p:txBody>
          <a:bodyPr/>
          <a:lstStyle/>
          <a:p>
            <a:r>
              <a:rPr lang="en-US">
                <a:solidFill>
                  <a:srgbClr val="FF0000"/>
                </a:solidFill>
              </a:rPr>
              <a:t>Exercise (continued)</a:t>
            </a:r>
          </a:p>
        </p:txBody>
      </p:sp>
      <p:pic>
        <p:nvPicPr>
          <p:cNvPr id="6" name="Picture 5">
            <a:extLst>
              <a:ext uri="{FF2B5EF4-FFF2-40B4-BE49-F238E27FC236}">
                <a16:creationId xmlns:a16="http://schemas.microsoft.com/office/drawing/2014/main" id="{9030654B-BF33-443D-8DB8-C9D5819DB018}"/>
              </a:ext>
            </a:extLst>
          </p:cNvPr>
          <p:cNvPicPr>
            <a:picLocks noChangeAspect="1"/>
          </p:cNvPicPr>
          <p:nvPr/>
        </p:nvPicPr>
        <p:blipFill>
          <a:blip r:embed="rId4"/>
          <a:stretch>
            <a:fillRect/>
          </a:stretch>
        </p:blipFill>
        <p:spPr>
          <a:xfrm>
            <a:off x="5105399" y="1143000"/>
            <a:ext cx="2675641" cy="1981200"/>
          </a:xfrm>
          <a:prstGeom prst="rect">
            <a:avLst/>
          </a:prstGeom>
        </p:spPr>
      </p:pic>
    </p:spTree>
    <p:extLst>
      <p:ext uri="{BB962C8B-B14F-4D97-AF65-F5344CB8AC3E}">
        <p14:creationId xmlns:p14="http://schemas.microsoft.com/office/powerpoint/2010/main" val="3153898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8A4FD2-C8A9-41B1-827D-D05577DDAB90}"/>
              </a:ext>
            </a:extLst>
          </p:cNvPr>
          <p:cNvSpPr>
            <a:spLocks noGrp="1"/>
          </p:cNvSpPr>
          <p:nvPr>
            <p:ph type="body" sz="quarter" idx="10"/>
          </p:nvPr>
        </p:nvSpPr>
        <p:spPr>
          <a:xfrm>
            <a:off x="275431" y="2810816"/>
            <a:ext cx="11641137" cy="1227783"/>
          </a:xfrm>
        </p:spPr>
        <p:txBody>
          <a:bodyPr/>
          <a:lstStyle/>
          <a:p>
            <a:pPr algn="ctr"/>
            <a:r>
              <a:rPr lang="en-US"/>
              <a:t>MEGA Software</a:t>
            </a:r>
            <a:br>
              <a:rPr lang="en-US"/>
            </a:br>
            <a:r>
              <a:rPr lang="en-US" sz="2400"/>
              <a:t>Molecular Evolutionary Genetics Analysis</a:t>
            </a:r>
            <a:endParaRPr lang="en-US" dirty="0"/>
          </a:p>
        </p:txBody>
      </p:sp>
      <p:pic>
        <p:nvPicPr>
          <p:cNvPr id="3" name="Picture 2" descr="Molecular Evolutionary Genetics Analysis - Wikipedia">
            <a:extLst>
              <a:ext uri="{FF2B5EF4-FFF2-40B4-BE49-F238E27FC236}">
                <a16:creationId xmlns:a16="http://schemas.microsoft.com/office/drawing/2014/main" id="{3DBB68D7-57B2-413C-9907-DC9432E68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657600"/>
            <a:ext cx="437197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983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BA2788-38F1-4A81-92E1-134C256AEFE2}"/>
              </a:ext>
            </a:extLst>
          </p:cNvPr>
          <p:cNvSpPr>
            <a:spLocks noGrp="1"/>
          </p:cNvSpPr>
          <p:nvPr>
            <p:ph type="body" sz="quarter" idx="11"/>
          </p:nvPr>
        </p:nvSpPr>
        <p:spPr>
          <a:xfrm>
            <a:off x="527051" y="836713"/>
            <a:ext cx="11233149" cy="1449287"/>
          </a:xfrm>
        </p:spPr>
        <p:txBody>
          <a:bodyPr/>
          <a:lstStyle/>
          <a:p>
            <a:r>
              <a:rPr lang="en-US" dirty="0"/>
              <a:t>Free Software</a:t>
            </a:r>
          </a:p>
          <a:p>
            <a:r>
              <a:rPr lang="en-US" dirty="0"/>
              <a:t>Install it on your PC (all systems are supported)</a:t>
            </a:r>
          </a:p>
          <a:p>
            <a:r>
              <a:rPr lang="en-US" dirty="0"/>
              <a:t>Link: </a:t>
            </a:r>
            <a:r>
              <a:rPr lang="en-US" dirty="0">
                <a:hlinkClick r:id="rId2"/>
              </a:rPr>
              <a:t>https://www.megasoftware.net/</a:t>
            </a:r>
            <a:endParaRPr lang="en-US" dirty="0"/>
          </a:p>
        </p:txBody>
      </p:sp>
      <p:sp>
        <p:nvSpPr>
          <p:cNvPr id="3" name="Text Placeholder 2">
            <a:extLst>
              <a:ext uri="{FF2B5EF4-FFF2-40B4-BE49-F238E27FC236}">
                <a16:creationId xmlns:a16="http://schemas.microsoft.com/office/drawing/2014/main" id="{AB11DC70-DEF1-481D-9E94-E05DBEC7AADE}"/>
              </a:ext>
            </a:extLst>
          </p:cNvPr>
          <p:cNvSpPr>
            <a:spLocks noGrp="1"/>
          </p:cNvSpPr>
          <p:nvPr>
            <p:ph type="body" sz="quarter" idx="10"/>
          </p:nvPr>
        </p:nvSpPr>
        <p:spPr/>
        <p:txBody>
          <a:bodyPr/>
          <a:lstStyle/>
          <a:p>
            <a:r>
              <a:rPr lang="en-US" dirty="0"/>
              <a:t>Download and install MEGA</a:t>
            </a:r>
          </a:p>
          <a:p>
            <a:endParaRPr lang="en-US" dirty="0"/>
          </a:p>
        </p:txBody>
      </p:sp>
      <p:pic>
        <p:nvPicPr>
          <p:cNvPr id="7" name="Picture 6">
            <a:extLst>
              <a:ext uri="{FF2B5EF4-FFF2-40B4-BE49-F238E27FC236}">
                <a16:creationId xmlns:a16="http://schemas.microsoft.com/office/drawing/2014/main" id="{D1CB34E4-9707-4516-B6E9-017424E6F1AB}"/>
              </a:ext>
            </a:extLst>
          </p:cNvPr>
          <p:cNvPicPr>
            <a:picLocks noChangeAspect="1"/>
          </p:cNvPicPr>
          <p:nvPr/>
        </p:nvPicPr>
        <p:blipFill>
          <a:blip r:embed="rId3"/>
          <a:stretch>
            <a:fillRect/>
          </a:stretch>
        </p:blipFill>
        <p:spPr>
          <a:xfrm>
            <a:off x="595360" y="2502025"/>
            <a:ext cx="10688542" cy="3543795"/>
          </a:xfrm>
          <a:prstGeom prst="rect">
            <a:avLst/>
          </a:prstGeom>
        </p:spPr>
      </p:pic>
    </p:spTree>
    <p:extLst>
      <p:ext uri="{BB962C8B-B14F-4D97-AF65-F5344CB8AC3E}">
        <p14:creationId xmlns:p14="http://schemas.microsoft.com/office/powerpoint/2010/main" val="120209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1DC70-DEF1-481D-9E94-E05DBEC7AADE}"/>
              </a:ext>
            </a:extLst>
          </p:cNvPr>
          <p:cNvSpPr>
            <a:spLocks noGrp="1"/>
          </p:cNvSpPr>
          <p:nvPr>
            <p:ph type="body" sz="quarter" idx="10"/>
          </p:nvPr>
        </p:nvSpPr>
        <p:spPr/>
        <p:txBody>
          <a:bodyPr/>
          <a:lstStyle/>
          <a:p>
            <a:r>
              <a:rPr lang="en-US"/>
              <a:t>Starting MEGA</a:t>
            </a:r>
          </a:p>
          <a:p>
            <a:endParaRPr lang="en-US"/>
          </a:p>
        </p:txBody>
      </p:sp>
      <p:pic>
        <p:nvPicPr>
          <p:cNvPr id="5" name="Picture 4">
            <a:extLst>
              <a:ext uri="{FF2B5EF4-FFF2-40B4-BE49-F238E27FC236}">
                <a16:creationId xmlns:a16="http://schemas.microsoft.com/office/drawing/2014/main" id="{4A93AB4D-C2CD-4EAA-A40C-0DECFB1E0EF1}"/>
              </a:ext>
            </a:extLst>
          </p:cNvPr>
          <p:cNvPicPr>
            <a:picLocks noChangeAspect="1"/>
          </p:cNvPicPr>
          <p:nvPr/>
        </p:nvPicPr>
        <p:blipFill>
          <a:blip r:embed="rId2"/>
          <a:stretch>
            <a:fillRect/>
          </a:stretch>
        </p:blipFill>
        <p:spPr>
          <a:xfrm>
            <a:off x="1295400" y="762000"/>
            <a:ext cx="9238394" cy="5605936"/>
          </a:xfrm>
          <a:prstGeom prst="rect">
            <a:avLst/>
          </a:prstGeom>
        </p:spPr>
      </p:pic>
    </p:spTree>
    <p:extLst>
      <p:ext uri="{BB962C8B-B14F-4D97-AF65-F5344CB8AC3E}">
        <p14:creationId xmlns:p14="http://schemas.microsoft.com/office/powerpoint/2010/main" val="3723156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717C2D-848C-49E8-B63A-14E5EC523D40}"/>
              </a:ext>
            </a:extLst>
          </p:cNvPr>
          <p:cNvSpPr>
            <a:spLocks noGrp="1"/>
          </p:cNvSpPr>
          <p:nvPr>
            <p:ph type="body" sz="quarter" idx="10"/>
          </p:nvPr>
        </p:nvSpPr>
        <p:spPr/>
        <p:txBody>
          <a:bodyPr/>
          <a:lstStyle/>
          <a:p>
            <a:r>
              <a:rPr lang="en-US" dirty="0"/>
              <a:t>The Book of this Course</a:t>
            </a:r>
          </a:p>
        </p:txBody>
      </p:sp>
      <p:sp>
        <p:nvSpPr>
          <p:cNvPr id="5" name="TextBox 4">
            <a:extLst>
              <a:ext uri="{FF2B5EF4-FFF2-40B4-BE49-F238E27FC236}">
                <a16:creationId xmlns:a16="http://schemas.microsoft.com/office/drawing/2014/main" id="{417F14AA-7523-44CD-A585-88C5345F8199}"/>
              </a:ext>
            </a:extLst>
          </p:cNvPr>
          <p:cNvSpPr txBox="1"/>
          <p:nvPr/>
        </p:nvSpPr>
        <p:spPr>
          <a:xfrm>
            <a:off x="2667000" y="6444218"/>
            <a:ext cx="614548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hlinkClick r:id="rId2"/>
              </a:rPr>
              <a:t>http://pevsnerlab.kennedykrieger.org/php/index.php</a:t>
            </a:r>
            <a:endParaRPr kumimoji="0" lang="en-US" sz="1800" b="0" i="0" u="none" strike="noStrike" kern="1200" cap="none" spc="0" normalizeH="0" baseline="0" noProof="0" dirty="0">
              <a:ln>
                <a:noFill/>
              </a:ln>
              <a:solidFill>
                <a:prstClr val="black"/>
              </a:solidFill>
              <a:effectLst/>
              <a:uLnTx/>
              <a:uFillTx/>
              <a:latin typeface="Century Gothic" panose="020F0302020204030204"/>
              <a:ea typeface="+mn-ea"/>
              <a:cs typeface="+mn-cs"/>
            </a:endParaRPr>
          </a:p>
        </p:txBody>
      </p:sp>
      <p:pic>
        <p:nvPicPr>
          <p:cNvPr id="1026" name="Picture 2" descr="Image 1 - NEW Bioinformatics and Functional Genomics 3rd Ed. Hardcover by Pevsner (Wiley)">
            <a:extLst>
              <a:ext uri="{FF2B5EF4-FFF2-40B4-BE49-F238E27FC236}">
                <a16:creationId xmlns:a16="http://schemas.microsoft.com/office/drawing/2014/main" id="{DAE3834E-65CF-446A-B403-68CCC3D00A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1769" y="1143000"/>
            <a:ext cx="3515942" cy="434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F92FBF-84B1-412B-AF00-ED4195D8AB72}"/>
              </a:ext>
            </a:extLst>
          </p:cNvPr>
          <p:cNvSpPr txBox="1"/>
          <p:nvPr/>
        </p:nvSpPr>
        <p:spPr>
          <a:xfrm>
            <a:off x="304800" y="620688"/>
            <a:ext cx="9829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Bioinformatics and Functional Genomics – third edition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By Jonathan Pevsner</a:t>
            </a:r>
          </a:p>
        </p:txBody>
      </p:sp>
      <p:pic>
        <p:nvPicPr>
          <p:cNvPr id="1028" name="Picture 4" descr="Home">
            <a:extLst>
              <a:ext uri="{FF2B5EF4-FFF2-40B4-BE49-F238E27FC236}">
                <a16:creationId xmlns:a16="http://schemas.microsoft.com/office/drawing/2014/main" id="{C5F5E273-46A0-4D1A-ACC3-3D54992F0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5791200"/>
            <a:ext cx="3515942" cy="5273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onathan Pevsner - The Solomon H Snyder Department of Neuroscience">
            <a:extLst>
              <a:ext uri="{FF2B5EF4-FFF2-40B4-BE49-F238E27FC236}">
                <a16:creationId xmlns:a16="http://schemas.microsoft.com/office/drawing/2014/main" id="{E91781C9-931E-46B0-8738-2EBFDCF82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191266"/>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ere is Baltimore, MD? Where is Baltimore Located in the US Map">
            <a:extLst>
              <a:ext uri="{FF2B5EF4-FFF2-40B4-BE49-F238E27FC236}">
                <a16:creationId xmlns:a16="http://schemas.microsoft.com/office/drawing/2014/main" id="{FA114E43-02DF-4844-97EC-AD3D1067BF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400" y="2162567"/>
            <a:ext cx="3698161"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10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BA2788-38F1-4A81-92E1-134C256AEFE2}"/>
              </a:ext>
            </a:extLst>
          </p:cNvPr>
          <p:cNvSpPr>
            <a:spLocks noGrp="1"/>
          </p:cNvSpPr>
          <p:nvPr>
            <p:ph type="body" sz="quarter" idx="11"/>
          </p:nvPr>
        </p:nvSpPr>
        <p:spPr>
          <a:xfrm>
            <a:off x="527051" y="836713"/>
            <a:ext cx="11233149" cy="534887"/>
          </a:xfrm>
        </p:spPr>
        <p:txBody>
          <a:bodyPr/>
          <a:lstStyle/>
          <a:p>
            <a:r>
              <a:rPr lang="en-US"/>
              <a:t>Click on "Align"</a:t>
            </a:r>
          </a:p>
          <a:p>
            <a:pPr lvl="1"/>
            <a:r>
              <a:rPr lang="en-US"/>
              <a:t>Edit/Build Alignment</a:t>
            </a:r>
          </a:p>
          <a:p>
            <a:pPr lvl="1"/>
            <a:r>
              <a:rPr lang="en-US"/>
              <a:t>Retrieve a sequence from a file</a:t>
            </a:r>
          </a:p>
        </p:txBody>
      </p:sp>
      <p:sp>
        <p:nvSpPr>
          <p:cNvPr id="3" name="Text Placeholder 2">
            <a:extLst>
              <a:ext uri="{FF2B5EF4-FFF2-40B4-BE49-F238E27FC236}">
                <a16:creationId xmlns:a16="http://schemas.microsoft.com/office/drawing/2014/main" id="{AB11DC70-DEF1-481D-9E94-E05DBEC7AADE}"/>
              </a:ext>
            </a:extLst>
          </p:cNvPr>
          <p:cNvSpPr>
            <a:spLocks noGrp="1"/>
          </p:cNvSpPr>
          <p:nvPr>
            <p:ph type="body" sz="quarter" idx="10"/>
          </p:nvPr>
        </p:nvSpPr>
        <p:spPr/>
        <p:txBody>
          <a:bodyPr/>
          <a:lstStyle/>
          <a:p>
            <a:r>
              <a:rPr lang="en-US"/>
              <a:t>Loading sequences on MEGA</a:t>
            </a:r>
          </a:p>
        </p:txBody>
      </p:sp>
      <p:pic>
        <p:nvPicPr>
          <p:cNvPr id="5" name="Picture 4">
            <a:extLst>
              <a:ext uri="{FF2B5EF4-FFF2-40B4-BE49-F238E27FC236}">
                <a16:creationId xmlns:a16="http://schemas.microsoft.com/office/drawing/2014/main" id="{AF0E8F08-168E-40FA-9E5E-263FBA9FC233}"/>
              </a:ext>
            </a:extLst>
          </p:cNvPr>
          <p:cNvPicPr>
            <a:picLocks noChangeAspect="1"/>
          </p:cNvPicPr>
          <p:nvPr/>
        </p:nvPicPr>
        <p:blipFill>
          <a:blip r:embed="rId2"/>
          <a:stretch>
            <a:fillRect/>
          </a:stretch>
        </p:blipFill>
        <p:spPr>
          <a:xfrm>
            <a:off x="3144553" y="2438400"/>
            <a:ext cx="5998143" cy="3947969"/>
          </a:xfrm>
          <a:prstGeom prst="rect">
            <a:avLst/>
          </a:prstGeom>
        </p:spPr>
      </p:pic>
      <p:sp>
        <p:nvSpPr>
          <p:cNvPr id="6" name="Oval 5">
            <a:extLst>
              <a:ext uri="{FF2B5EF4-FFF2-40B4-BE49-F238E27FC236}">
                <a16:creationId xmlns:a16="http://schemas.microsoft.com/office/drawing/2014/main" id="{1802F7C3-0923-40BD-945B-40B5892A7FC7}"/>
              </a:ext>
            </a:extLst>
          </p:cNvPr>
          <p:cNvSpPr/>
          <p:nvPr/>
        </p:nvSpPr>
        <p:spPr>
          <a:xfrm>
            <a:off x="3048000" y="2722943"/>
            <a:ext cx="730577" cy="838200"/>
          </a:xfrm>
          <a:prstGeom prst="ellipse">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13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D7B51-51A2-44BC-91CD-1C69E5A8F391}"/>
              </a:ext>
            </a:extLst>
          </p:cNvPr>
          <p:cNvSpPr>
            <a:spLocks noGrp="1"/>
          </p:cNvSpPr>
          <p:nvPr>
            <p:ph type="body" sz="quarter" idx="10"/>
          </p:nvPr>
        </p:nvSpPr>
        <p:spPr/>
        <p:txBody>
          <a:bodyPr/>
          <a:lstStyle/>
          <a:p>
            <a:r>
              <a:rPr lang="en-US"/>
              <a:t>All sequences visualized here</a:t>
            </a:r>
          </a:p>
        </p:txBody>
      </p:sp>
      <p:pic>
        <p:nvPicPr>
          <p:cNvPr id="5" name="Picture 4">
            <a:extLst>
              <a:ext uri="{FF2B5EF4-FFF2-40B4-BE49-F238E27FC236}">
                <a16:creationId xmlns:a16="http://schemas.microsoft.com/office/drawing/2014/main" id="{8DF36136-CC31-4CC5-8B29-A7F29E1C0C7C}"/>
              </a:ext>
            </a:extLst>
          </p:cNvPr>
          <p:cNvPicPr>
            <a:picLocks noChangeAspect="1"/>
          </p:cNvPicPr>
          <p:nvPr/>
        </p:nvPicPr>
        <p:blipFill>
          <a:blip r:embed="rId2"/>
          <a:stretch>
            <a:fillRect/>
          </a:stretch>
        </p:blipFill>
        <p:spPr>
          <a:xfrm>
            <a:off x="1180414" y="914400"/>
            <a:ext cx="9831172" cy="4429743"/>
          </a:xfrm>
          <a:prstGeom prst="rect">
            <a:avLst/>
          </a:prstGeom>
        </p:spPr>
      </p:pic>
      <p:sp>
        <p:nvSpPr>
          <p:cNvPr id="6" name="TextBox 5">
            <a:extLst>
              <a:ext uri="{FF2B5EF4-FFF2-40B4-BE49-F238E27FC236}">
                <a16:creationId xmlns:a16="http://schemas.microsoft.com/office/drawing/2014/main" id="{9796827E-0B35-4FA5-B1DA-CF9B8214ED9D}"/>
              </a:ext>
            </a:extLst>
          </p:cNvPr>
          <p:cNvSpPr txBox="1"/>
          <p:nvPr/>
        </p:nvSpPr>
        <p:spPr>
          <a:xfrm>
            <a:off x="1180414" y="5963080"/>
            <a:ext cx="7772400" cy="400110"/>
          </a:xfrm>
          <a:prstGeom prst="rect">
            <a:avLst/>
          </a:prstGeom>
          <a:noFill/>
        </p:spPr>
        <p:txBody>
          <a:bodyPr wrap="square" rtlCol="0">
            <a:spAutoFit/>
          </a:bodyPr>
          <a:lstStyle/>
          <a:p>
            <a:pPr algn="l"/>
            <a:r>
              <a:rPr lang="en-US" sz="2000">
                <a:latin typeface="Century Gothic" panose="020B0502020202020204" pitchFamily="34" charset="0"/>
              </a:rPr>
              <a:t>What do the colors mean?</a:t>
            </a:r>
            <a:endParaRPr lang="en-US" sz="2000" dirty="0">
              <a:latin typeface="Century Gothic" panose="020B0502020202020204" pitchFamily="34" charset="0"/>
            </a:endParaRPr>
          </a:p>
        </p:txBody>
      </p:sp>
    </p:spTree>
    <p:extLst>
      <p:ext uri="{BB962C8B-B14F-4D97-AF65-F5344CB8AC3E}">
        <p14:creationId xmlns:p14="http://schemas.microsoft.com/office/powerpoint/2010/main" val="740326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8A4FD2-C8A9-41B1-827D-D05577DDAB90}"/>
              </a:ext>
            </a:extLst>
          </p:cNvPr>
          <p:cNvSpPr>
            <a:spLocks noGrp="1"/>
          </p:cNvSpPr>
          <p:nvPr>
            <p:ph type="body" sz="quarter" idx="10"/>
          </p:nvPr>
        </p:nvSpPr>
        <p:spPr>
          <a:xfrm>
            <a:off x="275431" y="2810817"/>
            <a:ext cx="11641137" cy="576238"/>
          </a:xfrm>
        </p:spPr>
        <p:txBody>
          <a:bodyPr/>
          <a:lstStyle/>
          <a:p>
            <a:pPr algn="ctr"/>
            <a:r>
              <a:rPr lang="en-US"/>
              <a:t>2. Multiple Sequence Alignment</a:t>
            </a:r>
            <a:endParaRPr lang="en-US" dirty="0"/>
          </a:p>
        </p:txBody>
      </p:sp>
    </p:spTree>
    <p:extLst>
      <p:ext uri="{BB962C8B-B14F-4D97-AF65-F5344CB8AC3E}">
        <p14:creationId xmlns:p14="http://schemas.microsoft.com/office/powerpoint/2010/main" val="525750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8AE443-1F33-4D27-9D9F-2F5940A95DAE}"/>
              </a:ext>
            </a:extLst>
          </p:cNvPr>
          <p:cNvSpPr>
            <a:spLocks noGrp="1"/>
          </p:cNvSpPr>
          <p:nvPr>
            <p:ph type="body" sz="quarter" idx="11"/>
          </p:nvPr>
        </p:nvSpPr>
        <p:spPr>
          <a:xfrm>
            <a:off x="527051" y="836713"/>
            <a:ext cx="11233149" cy="5411687"/>
          </a:xfrm>
        </p:spPr>
        <p:txBody>
          <a:bodyPr/>
          <a:lstStyle/>
          <a:p>
            <a:r>
              <a:rPr lang="en-US" dirty="0"/>
              <a:t>What's the most important aminoacid?</a:t>
            </a:r>
          </a:p>
          <a:p>
            <a:endParaRPr lang="en-US" dirty="0"/>
          </a:p>
          <a:p>
            <a:endParaRPr lang="en-US" dirty="0"/>
          </a:p>
          <a:p>
            <a:r>
              <a:rPr lang="en-US" dirty="0"/>
              <a:t>In many cases, </a:t>
            </a:r>
            <a:r>
              <a:rPr lang="en-US" i="1" dirty="0"/>
              <a:t>conserved</a:t>
            </a:r>
            <a:r>
              <a:rPr lang="en-US" dirty="0"/>
              <a:t> </a:t>
            </a:r>
            <a:r>
              <a:rPr lang="en-US" dirty="0" err="1"/>
              <a:t>aminoacids</a:t>
            </a:r>
            <a:r>
              <a:rPr lang="en-US" dirty="0"/>
              <a:t> have a specific, important role in the function of the protein/cell/organism</a:t>
            </a:r>
          </a:p>
          <a:p>
            <a:endParaRPr lang="en-US" dirty="0"/>
          </a:p>
          <a:p>
            <a:endParaRPr lang="en-US" dirty="0"/>
          </a:p>
          <a:p>
            <a:endParaRPr lang="en-US" dirty="0"/>
          </a:p>
          <a:p>
            <a:r>
              <a:rPr lang="en-US" dirty="0"/>
              <a:t>The more sequences you have, the more precise the identification of key sequence portions</a:t>
            </a:r>
          </a:p>
        </p:txBody>
      </p:sp>
      <p:sp>
        <p:nvSpPr>
          <p:cNvPr id="3" name="Text Placeholder 2">
            <a:extLst>
              <a:ext uri="{FF2B5EF4-FFF2-40B4-BE49-F238E27FC236}">
                <a16:creationId xmlns:a16="http://schemas.microsoft.com/office/drawing/2014/main" id="{105F3FE4-4C94-45F4-B9C3-566AAC77BA82}"/>
              </a:ext>
            </a:extLst>
          </p:cNvPr>
          <p:cNvSpPr>
            <a:spLocks noGrp="1"/>
          </p:cNvSpPr>
          <p:nvPr>
            <p:ph type="body" sz="quarter" idx="10"/>
          </p:nvPr>
        </p:nvSpPr>
        <p:spPr/>
        <p:txBody>
          <a:bodyPr/>
          <a:lstStyle/>
          <a:p>
            <a:r>
              <a:rPr lang="en-US"/>
              <a:t>Multiple Sequence Alignment (MSA)</a:t>
            </a:r>
          </a:p>
        </p:txBody>
      </p:sp>
      <p:pic>
        <p:nvPicPr>
          <p:cNvPr id="4" name="Picture 3">
            <a:extLst>
              <a:ext uri="{FF2B5EF4-FFF2-40B4-BE49-F238E27FC236}">
                <a16:creationId xmlns:a16="http://schemas.microsoft.com/office/drawing/2014/main" id="{571BE081-7432-4A4D-B94F-A1C0EDF6EBA4}"/>
              </a:ext>
            </a:extLst>
          </p:cNvPr>
          <p:cNvPicPr/>
          <p:nvPr/>
        </p:nvPicPr>
        <p:blipFill>
          <a:blip r:embed="rId2"/>
          <a:stretch>
            <a:fillRect/>
          </a:stretch>
        </p:blipFill>
        <p:spPr>
          <a:xfrm>
            <a:off x="3277870" y="1447800"/>
            <a:ext cx="5731510" cy="238125"/>
          </a:xfrm>
          <a:prstGeom prst="rect">
            <a:avLst/>
          </a:prstGeom>
        </p:spPr>
      </p:pic>
      <p:pic>
        <p:nvPicPr>
          <p:cNvPr id="5" name="Picture 4">
            <a:extLst>
              <a:ext uri="{FF2B5EF4-FFF2-40B4-BE49-F238E27FC236}">
                <a16:creationId xmlns:a16="http://schemas.microsoft.com/office/drawing/2014/main" id="{64057E11-1469-430B-9294-5D578D1DE630}"/>
              </a:ext>
            </a:extLst>
          </p:cNvPr>
          <p:cNvPicPr/>
          <p:nvPr/>
        </p:nvPicPr>
        <p:blipFill>
          <a:blip r:embed="rId3"/>
          <a:stretch>
            <a:fillRect/>
          </a:stretch>
        </p:blipFill>
        <p:spPr>
          <a:xfrm>
            <a:off x="3230245" y="3200400"/>
            <a:ext cx="5731510" cy="883285"/>
          </a:xfrm>
          <a:prstGeom prst="rect">
            <a:avLst/>
          </a:prstGeom>
        </p:spPr>
      </p:pic>
      <p:pic>
        <p:nvPicPr>
          <p:cNvPr id="6" name="Picture 5">
            <a:extLst>
              <a:ext uri="{FF2B5EF4-FFF2-40B4-BE49-F238E27FC236}">
                <a16:creationId xmlns:a16="http://schemas.microsoft.com/office/drawing/2014/main" id="{B199A85F-4864-4A4E-9045-0EC873A2AB7F}"/>
              </a:ext>
            </a:extLst>
          </p:cNvPr>
          <p:cNvPicPr/>
          <p:nvPr/>
        </p:nvPicPr>
        <p:blipFill>
          <a:blip r:embed="rId4"/>
          <a:stretch>
            <a:fillRect/>
          </a:stretch>
        </p:blipFill>
        <p:spPr>
          <a:xfrm>
            <a:off x="3230245" y="5410200"/>
            <a:ext cx="5731510" cy="936625"/>
          </a:xfrm>
          <a:prstGeom prst="rect">
            <a:avLst/>
          </a:prstGeom>
        </p:spPr>
      </p:pic>
    </p:spTree>
    <p:extLst>
      <p:ext uri="{BB962C8B-B14F-4D97-AF65-F5344CB8AC3E}">
        <p14:creationId xmlns:p14="http://schemas.microsoft.com/office/powerpoint/2010/main" val="3831362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0D824-1599-4237-9A92-0DC1DBA27BC0}"/>
              </a:ext>
            </a:extLst>
          </p:cNvPr>
          <p:cNvSpPr>
            <a:spLocks noGrp="1"/>
          </p:cNvSpPr>
          <p:nvPr>
            <p:ph type="body" sz="quarter" idx="11"/>
          </p:nvPr>
        </p:nvSpPr>
        <p:spPr>
          <a:xfrm>
            <a:off x="381000" y="685800"/>
            <a:ext cx="9144001" cy="5976837"/>
          </a:xfrm>
        </p:spPr>
        <p:txBody>
          <a:bodyPr/>
          <a:lstStyle/>
          <a:p>
            <a:pPr marL="0" marR="0" lvl="0" indent="0" algn="just">
              <a:lnSpc>
                <a:spcPct val="107000"/>
              </a:lnSpc>
              <a:spcBef>
                <a:spcPts val="0"/>
              </a:spcBef>
              <a:spcAft>
                <a:spcPts val="0"/>
              </a:spcAft>
              <a:buNone/>
            </a:pPr>
            <a:r>
              <a:rPr lang="en-GB" sz="1800" dirty="0">
                <a:effectLst/>
                <a:latin typeface="+mj-lt"/>
                <a:ea typeface="Calibri" panose="020F0502020204030204" pitchFamily="34" charset="0"/>
                <a:cs typeface="Times New Roman" panose="02020603050405020304" pitchFamily="18" charset="0"/>
              </a:rPr>
              <a:t>They can all be run also on the LINUX command line:</a:t>
            </a:r>
          </a:p>
          <a:p>
            <a:pPr marL="342900" marR="0" lvl="0" indent="-342900" algn="just">
              <a:lnSpc>
                <a:spcPct val="107000"/>
              </a:lnSpc>
              <a:spcBef>
                <a:spcPts val="0"/>
              </a:spcBef>
              <a:spcAft>
                <a:spcPts val="0"/>
              </a:spcAft>
              <a:buFont typeface="Symbol" panose="05050102010706020507" pitchFamily="18" charset="2"/>
              <a:buChar char=""/>
            </a:pPr>
            <a:r>
              <a:rPr lang="en-GB" sz="1800" dirty="0" err="1">
                <a:effectLst/>
                <a:latin typeface="+mj-lt"/>
                <a:ea typeface="Calibri" panose="020F0502020204030204" pitchFamily="34" charset="0"/>
                <a:cs typeface="Times New Roman" panose="02020603050405020304" pitchFamily="18" charset="0"/>
              </a:rPr>
              <a:t>ClustalW</a:t>
            </a:r>
            <a:r>
              <a:rPr lang="en-GB" sz="1800" dirty="0">
                <a:effectLst/>
                <a:latin typeface="+mj-lt"/>
                <a:ea typeface="Calibri" panose="020F0502020204030204" pitchFamily="34" charset="0"/>
                <a:cs typeface="Times New Roman" panose="02020603050405020304" pitchFamily="18" charset="0"/>
              </a:rPr>
              <a:t> (1994): historically, the first widely used MSA algorithm. It is slower and less accurate than muscle. Implemented by the command</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solidFill>
                  <a:srgbClr val="404040"/>
                </a:solidFill>
                <a:effectLst/>
                <a:latin typeface="Courier New" panose="02070309020205020404" pitchFamily="49" charset="0"/>
                <a:ea typeface="Calibri" panose="020F0502020204030204" pitchFamily="34" charset="0"/>
                <a:cs typeface="Times New Roman" panose="02020603050405020304" pitchFamily="18" charset="0"/>
              </a:rPr>
              <a:t>clustalw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endParaRPr lang="en-GB" sz="18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1800" dirty="0">
                <a:effectLst/>
                <a:latin typeface="+mj-lt"/>
                <a:ea typeface="Calibri" panose="020F0502020204030204" pitchFamily="34" charset="0"/>
                <a:cs typeface="Times New Roman" panose="02020603050405020304" pitchFamily="18" charset="0"/>
              </a:rPr>
              <a:t>T-Coffee (2000): a faster and more accurate improvement of </a:t>
            </a:r>
            <a:r>
              <a:rPr lang="en-GB" sz="1800" dirty="0" err="1">
                <a:effectLst/>
                <a:latin typeface="+mj-lt"/>
                <a:ea typeface="Calibri" panose="020F0502020204030204" pitchFamily="34" charset="0"/>
                <a:cs typeface="Times New Roman" panose="02020603050405020304" pitchFamily="18" charset="0"/>
              </a:rPr>
              <a:t>ClustalW</a:t>
            </a:r>
            <a:r>
              <a:rPr lang="en-GB" sz="1800" dirty="0">
                <a:effectLst/>
                <a:latin typeface="+mj-lt"/>
                <a:ea typeface="Calibri" panose="020F0502020204030204" pitchFamily="34" charset="0"/>
                <a:cs typeface="Times New Roman" panose="02020603050405020304" pitchFamily="18" charset="0"/>
              </a:rPr>
              <a:t>. Implemented by the command </a:t>
            </a:r>
            <a:r>
              <a:rPr lang="en-GB" sz="1800" dirty="0" err="1">
                <a:solidFill>
                  <a:srgbClr val="404040"/>
                </a:solidFill>
                <a:effectLst/>
                <a:latin typeface="Courier New" panose="02070309020205020404" pitchFamily="49" charset="0"/>
                <a:ea typeface="Calibri" panose="020F0502020204030204" pitchFamily="34" charset="0"/>
                <a:cs typeface="Times New Roman" panose="02020603050405020304" pitchFamily="18" charset="0"/>
              </a:rPr>
              <a:t>t_coffee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endParaRPr lang="en-GB" sz="1800" b="1"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1800" b="1" dirty="0">
                <a:effectLst/>
                <a:latin typeface="+mj-lt"/>
                <a:ea typeface="Calibri" panose="020F0502020204030204" pitchFamily="34" charset="0"/>
                <a:cs typeface="Times New Roman" panose="02020603050405020304" pitchFamily="18" charset="0"/>
              </a:rPr>
              <a:t>MUSCLE (2004): the Lamborghini of MSA tools. Very fast, very accurate.</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a:solidFill>
                  <a:srgbClr val="404040"/>
                </a:solidFill>
                <a:effectLst/>
                <a:latin typeface="Courier New" panose="02070309020205020404" pitchFamily="49" charset="0"/>
                <a:ea typeface="Calibri" panose="020F0502020204030204" pitchFamily="34" charset="0"/>
                <a:cs typeface="Times New Roman" panose="02020603050405020304" pitchFamily="18" charset="0"/>
              </a:rPr>
              <a:t>muscle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endParaRPr lang="en-GB" sz="18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1800" dirty="0" err="1">
                <a:effectLst/>
                <a:latin typeface="+mj-lt"/>
                <a:ea typeface="Calibri" panose="020F0502020204030204" pitchFamily="34" charset="0"/>
                <a:cs typeface="Times New Roman" panose="02020603050405020304" pitchFamily="18" charset="0"/>
              </a:rPr>
              <a:t>ProbCons</a:t>
            </a:r>
            <a:r>
              <a:rPr lang="en-GB" sz="1800" dirty="0">
                <a:effectLst/>
                <a:latin typeface="+mj-lt"/>
                <a:ea typeface="Calibri" panose="020F0502020204030204" pitchFamily="34" charset="0"/>
                <a:cs typeface="Times New Roman" panose="02020603050405020304" pitchFamily="18" charset="0"/>
              </a:rPr>
              <a:t> (2005): accuracy improvement at the expense of speed. </a:t>
            </a:r>
            <a:r>
              <a:rPr lang="en-GB" sz="1800" dirty="0" err="1">
                <a:solidFill>
                  <a:srgbClr val="404040"/>
                </a:solidFill>
                <a:effectLst/>
                <a:latin typeface="Courier New" panose="02070309020205020404" pitchFamily="49" charset="0"/>
                <a:ea typeface="Calibri" panose="020F0502020204030204" pitchFamily="34" charset="0"/>
                <a:cs typeface="Times New Roman" panose="02020603050405020304" pitchFamily="18" charset="0"/>
              </a:rPr>
              <a:t>probcons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endParaRPr lang="en-GB" sz="18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1800" dirty="0" err="1">
                <a:effectLst/>
                <a:latin typeface="+mj-lt"/>
                <a:ea typeface="Calibri" panose="020F0502020204030204" pitchFamily="34" charset="0"/>
                <a:cs typeface="Times New Roman" panose="02020603050405020304" pitchFamily="18" charset="0"/>
              </a:rPr>
              <a:t>Kalign</a:t>
            </a:r>
            <a:r>
              <a:rPr lang="en-GB" sz="1800" dirty="0">
                <a:effectLst/>
                <a:latin typeface="+mj-lt"/>
                <a:ea typeface="Calibri" panose="020F0502020204030204" pitchFamily="34" charset="0"/>
                <a:cs typeface="Times New Roman" panose="02020603050405020304" pitchFamily="18" charset="0"/>
              </a:rPr>
              <a:t> (2005): it should be a tool optimized for many sequences (large scale MSAs of more than 10,000), but in reality, it is slower than MUSCLE. However, it can be multi-threaded. </a:t>
            </a:r>
            <a:r>
              <a:rPr lang="en-GB" sz="1800" dirty="0" err="1">
                <a:solidFill>
                  <a:srgbClr val="404040"/>
                </a:solidFill>
                <a:effectLst/>
                <a:latin typeface="Courier New" panose="02070309020205020404" pitchFamily="49" charset="0"/>
                <a:ea typeface="Calibri" panose="020F0502020204030204" pitchFamily="34" charset="0"/>
                <a:cs typeface="Times New Roman" panose="02020603050405020304" pitchFamily="18" charset="0"/>
              </a:rPr>
              <a:t>kalign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endParaRPr lang="en-GB" sz="18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GB" sz="1800" dirty="0" err="1">
                <a:effectLst/>
                <a:latin typeface="+mj-lt"/>
                <a:ea typeface="Calibri" panose="020F0502020204030204" pitchFamily="34" charset="0"/>
                <a:cs typeface="Times New Roman" panose="02020603050405020304" pitchFamily="18" charset="0"/>
              </a:rPr>
              <a:t>Clustal</a:t>
            </a:r>
            <a:r>
              <a:rPr lang="en-GB" sz="1800" dirty="0">
                <a:effectLst/>
                <a:latin typeface="+mj-lt"/>
                <a:ea typeface="Calibri" panose="020F0502020204030204" pitchFamily="34" charset="0"/>
                <a:cs typeface="Times New Roman" panose="02020603050405020304" pitchFamily="18" charset="0"/>
              </a:rPr>
              <a:t> Omega (2011): the newest kid in the block. It is designed for very large numbers of sequences (&gt;10,000) and it uses very efficient code and precomputed </a:t>
            </a:r>
            <a:r>
              <a:rPr lang="en-GB" sz="1800" dirty="0" err="1">
                <a:effectLst/>
                <a:latin typeface="+mj-lt"/>
                <a:ea typeface="Calibri" panose="020F0502020204030204" pitchFamily="34" charset="0"/>
                <a:cs typeface="Times New Roman" panose="02020603050405020304" pitchFamily="18" charset="0"/>
              </a:rPr>
              <a:t>multialignments</a:t>
            </a:r>
            <a:r>
              <a:rPr lang="en-GB" sz="1800" dirty="0">
                <a:effectLst/>
                <a:latin typeface="+mj-lt"/>
                <a:ea typeface="Calibri" panose="020F0502020204030204" pitchFamily="34" charset="0"/>
                <a:cs typeface="Times New Roman" panose="02020603050405020304" pitchFamily="18" charset="0"/>
              </a:rPr>
              <a:t> from protein databases (e.g. Pfam). </a:t>
            </a:r>
            <a:r>
              <a:rPr lang="en-GB" sz="1800" dirty="0" err="1">
                <a:solidFill>
                  <a:srgbClr val="404040"/>
                </a:solidFill>
                <a:effectLst/>
                <a:latin typeface="Courier New" panose="02070309020205020404" pitchFamily="49" charset="0"/>
                <a:ea typeface="Calibri" panose="020F0502020204030204" pitchFamily="34" charset="0"/>
                <a:cs typeface="Times New Roman" panose="02020603050405020304" pitchFamily="18" charset="0"/>
              </a:rPr>
              <a:t>clustalo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900A161-A8EE-4ADA-A181-1DCC845056AD}"/>
              </a:ext>
            </a:extLst>
          </p:cNvPr>
          <p:cNvSpPr>
            <a:spLocks noGrp="1"/>
          </p:cNvSpPr>
          <p:nvPr>
            <p:ph type="body" sz="quarter" idx="10"/>
          </p:nvPr>
        </p:nvSpPr>
        <p:spPr>
          <a:xfrm>
            <a:off x="119659" y="0"/>
            <a:ext cx="8338541" cy="576238"/>
          </a:xfrm>
        </p:spPr>
        <p:txBody>
          <a:bodyPr/>
          <a:lstStyle/>
          <a:p>
            <a:r>
              <a:rPr lang="en-US"/>
              <a:t>MSA Algorithms</a:t>
            </a:r>
          </a:p>
        </p:txBody>
      </p:sp>
      <p:sp>
        <p:nvSpPr>
          <p:cNvPr id="6" name="TextBox 5">
            <a:extLst>
              <a:ext uri="{FF2B5EF4-FFF2-40B4-BE49-F238E27FC236}">
                <a16:creationId xmlns:a16="http://schemas.microsoft.com/office/drawing/2014/main" id="{7010BEE9-5D80-4799-AEA7-F14DFB72B769}"/>
              </a:ext>
            </a:extLst>
          </p:cNvPr>
          <p:cNvSpPr txBox="1"/>
          <p:nvPr/>
        </p:nvSpPr>
        <p:spPr>
          <a:xfrm>
            <a:off x="9929177" y="1447800"/>
            <a:ext cx="1828800" cy="707886"/>
          </a:xfrm>
          <a:prstGeom prst="rect">
            <a:avLst/>
          </a:prstGeom>
          <a:noFill/>
        </p:spPr>
        <p:txBody>
          <a:bodyPr wrap="square" rtlCol="0">
            <a:spAutoFit/>
          </a:bodyPr>
          <a:lstStyle/>
          <a:p>
            <a:pPr algn="ctr"/>
            <a:r>
              <a:rPr lang="en-US" sz="2000">
                <a:latin typeface="Century Gothic" panose="020B0502020202020204" pitchFamily="34" charset="0"/>
                <a:hlinkClick r:id="rId2"/>
              </a:rPr>
              <a:t>Accuracy benchmark</a:t>
            </a:r>
            <a:endParaRPr lang="en-US" sz="2000" dirty="0">
              <a:latin typeface="Century Gothic" panose="020B0502020202020204" pitchFamily="34" charset="0"/>
            </a:endParaRPr>
          </a:p>
        </p:txBody>
      </p:sp>
      <p:pic>
        <p:nvPicPr>
          <p:cNvPr id="7" name="Picture 6">
            <a:extLst>
              <a:ext uri="{FF2B5EF4-FFF2-40B4-BE49-F238E27FC236}">
                <a16:creationId xmlns:a16="http://schemas.microsoft.com/office/drawing/2014/main" id="{AC86C0B2-9D42-470A-AAFD-9BDDA70EB6E9}"/>
              </a:ext>
            </a:extLst>
          </p:cNvPr>
          <p:cNvPicPr>
            <a:picLocks noChangeAspect="1"/>
          </p:cNvPicPr>
          <p:nvPr/>
        </p:nvPicPr>
        <p:blipFill rotWithShape="1">
          <a:blip r:embed="rId3"/>
          <a:srcRect t="13122" r="56647" b="25415"/>
          <a:stretch/>
        </p:blipFill>
        <p:spPr>
          <a:xfrm>
            <a:off x="9601200" y="2286000"/>
            <a:ext cx="2484755" cy="1905000"/>
          </a:xfrm>
          <a:prstGeom prst="rect">
            <a:avLst/>
          </a:prstGeom>
        </p:spPr>
      </p:pic>
    </p:spTree>
    <p:extLst>
      <p:ext uri="{BB962C8B-B14F-4D97-AF65-F5344CB8AC3E}">
        <p14:creationId xmlns:p14="http://schemas.microsoft.com/office/powerpoint/2010/main" val="3924041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C473CB-A0B1-49A8-808B-949ED4674BC5}"/>
              </a:ext>
            </a:extLst>
          </p:cNvPr>
          <p:cNvSpPr>
            <a:spLocks noGrp="1"/>
          </p:cNvSpPr>
          <p:nvPr>
            <p:ph type="body" sz="quarter" idx="11"/>
          </p:nvPr>
        </p:nvSpPr>
        <p:spPr>
          <a:xfrm>
            <a:off x="527051" y="836713"/>
            <a:ext cx="11233149" cy="1449287"/>
          </a:xfrm>
        </p:spPr>
        <p:txBody>
          <a:bodyPr/>
          <a:lstStyle/>
          <a:p>
            <a:r>
              <a:rPr lang="en-US"/>
              <a:t>Click on the flexing Muscle</a:t>
            </a:r>
          </a:p>
          <a:p>
            <a:pPr lvl="1"/>
            <a:r>
              <a:rPr lang="en-US"/>
              <a:t>Click OK OK OK, keep clicking</a:t>
            </a:r>
          </a:p>
          <a:p>
            <a:pPr lvl="1"/>
            <a:r>
              <a:rPr lang="en-US"/>
              <a:t>Keep default MUSCLE parameters</a:t>
            </a:r>
          </a:p>
        </p:txBody>
      </p:sp>
      <p:sp>
        <p:nvSpPr>
          <p:cNvPr id="3" name="Text Placeholder 2">
            <a:extLst>
              <a:ext uri="{FF2B5EF4-FFF2-40B4-BE49-F238E27FC236}">
                <a16:creationId xmlns:a16="http://schemas.microsoft.com/office/drawing/2014/main" id="{C1524A0A-2743-4844-A1B4-7D53DBF08F07}"/>
              </a:ext>
            </a:extLst>
          </p:cNvPr>
          <p:cNvSpPr>
            <a:spLocks noGrp="1"/>
          </p:cNvSpPr>
          <p:nvPr>
            <p:ph type="body" sz="quarter" idx="10"/>
          </p:nvPr>
        </p:nvSpPr>
        <p:spPr/>
        <p:txBody>
          <a:bodyPr/>
          <a:lstStyle/>
          <a:p>
            <a:r>
              <a:rPr lang="en-US"/>
              <a:t>MSA on MEGA</a:t>
            </a:r>
          </a:p>
        </p:txBody>
      </p:sp>
      <p:pic>
        <p:nvPicPr>
          <p:cNvPr id="7" name="Picture 6">
            <a:extLst>
              <a:ext uri="{FF2B5EF4-FFF2-40B4-BE49-F238E27FC236}">
                <a16:creationId xmlns:a16="http://schemas.microsoft.com/office/drawing/2014/main" id="{EEFDE34D-7B34-4354-A3AC-5B7D0E892044}"/>
              </a:ext>
            </a:extLst>
          </p:cNvPr>
          <p:cNvPicPr>
            <a:picLocks noChangeAspect="1"/>
          </p:cNvPicPr>
          <p:nvPr/>
        </p:nvPicPr>
        <p:blipFill>
          <a:blip r:embed="rId2"/>
          <a:stretch>
            <a:fillRect/>
          </a:stretch>
        </p:blipFill>
        <p:spPr>
          <a:xfrm>
            <a:off x="2667000" y="2619585"/>
            <a:ext cx="7506386" cy="3404059"/>
          </a:xfrm>
          <a:prstGeom prst="rect">
            <a:avLst/>
          </a:prstGeom>
        </p:spPr>
      </p:pic>
      <p:sp>
        <p:nvSpPr>
          <p:cNvPr id="8" name="Oval 7">
            <a:extLst>
              <a:ext uri="{FF2B5EF4-FFF2-40B4-BE49-F238E27FC236}">
                <a16:creationId xmlns:a16="http://schemas.microsoft.com/office/drawing/2014/main" id="{06CF91D5-DC93-489C-A0B4-5DF8F2CBC7D0}"/>
              </a:ext>
            </a:extLst>
          </p:cNvPr>
          <p:cNvSpPr/>
          <p:nvPr/>
        </p:nvSpPr>
        <p:spPr>
          <a:xfrm>
            <a:off x="4267200" y="2895600"/>
            <a:ext cx="381000" cy="380999"/>
          </a:xfrm>
          <a:prstGeom prst="ellipse">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53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9D5623-8131-4810-82FF-5DFCEAEB79D6}"/>
              </a:ext>
            </a:extLst>
          </p:cNvPr>
          <p:cNvSpPr>
            <a:spLocks noGrp="1"/>
          </p:cNvSpPr>
          <p:nvPr>
            <p:ph type="body" sz="quarter" idx="10"/>
          </p:nvPr>
        </p:nvSpPr>
        <p:spPr/>
        <p:txBody>
          <a:bodyPr/>
          <a:lstStyle/>
          <a:p>
            <a:r>
              <a:rPr lang="en-US"/>
              <a:t>MSA achieved!</a:t>
            </a:r>
          </a:p>
        </p:txBody>
      </p:sp>
      <p:pic>
        <p:nvPicPr>
          <p:cNvPr id="5" name="Picture 4">
            <a:extLst>
              <a:ext uri="{FF2B5EF4-FFF2-40B4-BE49-F238E27FC236}">
                <a16:creationId xmlns:a16="http://schemas.microsoft.com/office/drawing/2014/main" id="{CE849F4B-9570-484D-9D3F-C3F1503A5068}"/>
              </a:ext>
            </a:extLst>
          </p:cNvPr>
          <p:cNvPicPr>
            <a:picLocks noChangeAspect="1"/>
          </p:cNvPicPr>
          <p:nvPr/>
        </p:nvPicPr>
        <p:blipFill>
          <a:blip r:embed="rId2"/>
          <a:stretch>
            <a:fillRect/>
          </a:stretch>
        </p:blipFill>
        <p:spPr>
          <a:xfrm>
            <a:off x="1261388" y="1219200"/>
            <a:ext cx="9669224" cy="4553585"/>
          </a:xfrm>
          <a:prstGeom prst="rect">
            <a:avLst/>
          </a:prstGeom>
        </p:spPr>
      </p:pic>
    </p:spTree>
    <p:extLst>
      <p:ext uri="{BB962C8B-B14F-4D97-AF65-F5344CB8AC3E}">
        <p14:creationId xmlns:p14="http://schemas.microsoft.com/office/powerpoint/2010/main" val="2091404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8A4FD2-C8A9-41B1-827D-D05577DDAB90}"/>
              </a:ext>
            </a:extLst>
          </p:cNvPr>
          <p:cNvSpPr>
            <a:spLocks noGrp="1"/>
          </p:cNvSpPr>
          <p:nvPr>
            <p:ph type="body" sz="quarter" idx="10"/>
          </p:nvPr>
        </p:nvSpPr>
        <p:spPr>
          <a:xfrm>
            <a:off x="275431" y="2815108"/>
            <a:ext cx="11641137" cy="1227783"/>
          </a:xfrm>
        </p:spPr>
        <p:txBody>
          <a:bodyPr/>
          <a:lstStyle/>
          <a:p>
            <a:pPr algn="ctr"/>
            <a:r>
              <a:rPr lang="en-US" dirty="0"/>
              <a:t>3. Distance Calculation</a:t>
            </a:r>
          </a:p>
          <a:p>
            <a:pPr algn="ctr"/>
            <a:r>
              <a:rPr lang="en-US" dirty="0"/>
              <a:t>4. Tree Building</a:t>
            </a:r>
          </a:p>
        </p:txBody>
      </p:sp>
    </p:spTree>
    <p:extLst>
      <p:ext uri="{BB962C8B-B14F-4D97-AF65-F5344CB8AC3E}">
        <p14:creationId xmlns:p14="http://schemas.microsoft.com/office/powerpoint/2010/main" val="616875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96A05F-615A-446F-8443-EF27629E586C}"/>
              </a:ext>
            </a:extLst>
          </p:cNvPr>
          <p:cNvSpPr>
            <a:spLocks noGrp="1"/>
          </p:cNvSpPr>
          <p:nvPr>
            <p:ph type="body" sz="quarter" idx="11"/>
          </p:nvPr>
        </p:nvSpPr>
        <p:spPr>
          <a:xfrm>
            <a:off x="527051" y="836712"/>
            <a:ext cx="11233149" cy="1754088"/>
          </a:xfrm>
        </p:spPr>
        <p:txBody>
          <a:bodyPr/>
          <a:lstStyle/>
          <a:p>
            <a:r>
              <a:rPr lang="en-US"/>
              <a:t>Both Distance Calculation and Tree Building are done in the same step</a:t>
            </a:r>
          </a:p>
          <a:p>
            <a:r>
              <a:rPr lang="en-US"/>
              <a:t>"Phylogenetic Analysis" in MEGA</a:t>
            </a:r>
          </a:p>
          <a:p>
            <a:r>
              <a:rPr lang="en-US"/>
              <a:t>Proceeding from here is a bit hidden... But you are here to learn the secret</a:t>
            </a:r>
          </a:p>
        </p:txBody>
      </p:sp>
      <p:sp>
        <p:nvSpPr>
          <p:cNvPr id="3" name="Text Placeholder 2">
            <a:extLst>
              <a:ext uri="{FF2B5EF4-FFF2-40B4-BE49-F238E27FC236}">
                <a16:creationId xmlns:a16="http://schemas.microsoft.com/office/drawing/2014/main" id="{42EC1A79-B6A2-411C-80B9-45064C489724}"/>
              </a:ext>
            </a:extLst>
          </p:cNvPr>
          <p:cNvSpPr>
            <a:spLocks noGrp="1"/>
          </p:cNvSpPr>
          <p:nvPr>
            <p:ph type="body" sz="quarter" idx="10"/>
          </p:nvPr>
        </p:nvSpPr>
        <p:spPr/>
        <p:txBody>
          <a:bodyPr/>
          <a:lstStyle/>
          <a:p>
            <a:r>
              <a:rPr lang="en-US"/>
              <a:t>MEGA for Tree Building</a:t>
            </a:r>
          </a:p>
        </p:txBody>
      </p:sp>
      <p:pic>
        <p:nvPicPr>
          <p:cNvPr id="5" name="Picture 4">
            <a:extLst>
              <a:ext uri="{FF2B5EF4-FFF2-40B4-BE49-F238E27FC236}">
                <a16:creationId xmlns:a16="http://schemas.microsoft.com/office/drawing/2014/main" id="{7C086CB2-BFFF-43A9-B37C-78BBC7CCCD45}"/>
              </a:ext>
            </a:extLst>
          </p:cNvPr>
          <p:cNvPicPr>
            <a:picLocks noChangeAspect="1"/>
          </p:cNvPicPr>
          <p:nvPr/>
        </p:nvPicPr>
        <p:blipFill>
          <a:blip r:embed="rId2"/>
          <a:stretch>
            <a:fillRect/>
          </a:stretch>
        </p:blipFill>
        <p:spPr>
          <a:xfrm>
            <a:off x="3048000" y="2286000"/>
            <a:ext cx="8603112" cy="4343400"/>
          </a:xfrm>
          <a:prstGeom prst="rect">
            <a:avLst/>
          </a:prstGeom>
        </p:spPr>
      </p:pic>
      <p:sp>
        <p:nvSpPr>
          <p:cNvPr id="6" name="Arrow: Right 5">
            <a:extLst>
              <a:ext uri="{FF2B5EF4-FFF2-40B4-BE49-F238E27FC236}">
                <a16:creationId xmlns:a16="http://schemas.microsoft.com/office/drawing/2014/main" id="{86D46D96-6A55-43E1-A3EA-454CD36BF360}"/>
              </a:ext>
            </a:extLst>
          </p:cNvPr>
          <p:cNvSpPr/>
          <p:nvPr/>
        </p:nvSpPr>
        <p:spPr>
          <a:xfrm>
            <a:off x="1828800" y="3554298"/>
            <a:ext cx="1447800" cy="228600"/>
          </a:xfrm>
          <a:prstGeom prst="rightArrow">
            <a:avLst/>
          </a:prstGeom>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1679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96A05F-615A-446F-8443-EF27629E586C}"/>
              </a:ext>
            </a:extLst>
          </p:cNvPr>
          <p:cNvSpPr>
            <a:spLocks noGrp="1"/>
          </p:cNvSpPr>
          <p:nvPr>
            <p:ph type="body" sz="quarter" idx="11"/>
          </p:nvPr>
        </p:nvSpPr>
        <p:spPr>
          <a:xfrm>
            <a:off x="527051" y="836712"/>
            <a:ext cx="11233149" cy="576238"/>
          </a:xfrm>
        </p:spPr>
        <p:txBody>
          <a:bodyPr/>
          <a:lstStyle/>
          <a:p>
            <a:r>
              <a:rPr lang="en-US"/>
              <a:t>And then let's move to the "Phylogeny" part of MEGA</a:t>
            </a:r>
          </a:p>
        </p:txBody>
      </p:sp>
      <p:sp>
        <p:nvSpPr>
          <p:cNvPr id="3" name="Text Placeholder 2">
            <a:extLst>
              <a:ext uri="{FF2B5EF4-FFF2-40B4-BE49-F238E27FC236}">
                <a16:creationId xmlns:a16="http://schemas.microsoft.com/office/drawing/2014/main" id="{42EC1A79-B6A2-411C-80B9-45064C489724}"/>
              </a:ext>
            </a:extLst>
          </p:cNvPr>
          <p:cNvSpPr>
            <a:spLocks noGrp="1"/>
          </p:cNvSpPr>
          <p:nvPr>
            <p:ph type="body" sz="quarter" idx="10"/>
          </p:nvPr>
        </p:nvSpPr>
        <p:spPr/>
        <p:txBody>
          <a:bodyPr/>
          <a:lstStyle/>
          <a:p>
            <a:r>
              <a:rPr lang="en-US"/>
              <a:t>MEGA for Tree Building</a:t>
            </a:r>
          </a:p>
        </p:txBody>
      </p:sp>
      <p:pic>
        <p:nvPicPr>
          <p:cNvPr id="7" name="Picture 6">
            <a:extLst>
              <a:ext uri="{FF2B5EF4-FFF2-40B4-BE49-F238E27FC236}">
                <a16:creationId xmlns:a16="http://schemas.microsoft.com/office/drawing/2014/main" id="{51F70463-29F4-4779-9462-C1E0C248A6DE}"/>
              </a:ext>
            </a:extLst>
          </p:cNvPr>
          <p:cNvPicPr>
            <a:picLocks noChangeAspect="1"/>
          </p:cNvPicPr>
          <p:nvPr/>
        </p:nvPicPr>
        <p:blipFill>
          <a:blip r:embed="rId2"/>
          <a:stretch>
            <a:fillRect/>
          </a:stretch>
        </p:blipFill>
        <p:spPr>
          <a:xfrm>
            <a:off x="2018724" y="1295400"/>
            <a:ext cx="8249801" cy="5468113"/>
          </a:xfrm>
          <a:prstGeom prst="rect">
            <a:avLst/>
          </a:prstGeom>
        </p:spPr>
      </p:pic>
      <p:sp>
        <p:nvSpPr>
          <p:cNvPr id="8" name="Oval 7">
            <a:extLst>
              <a:ext uri="{FF2B5EF4-FFF2-40B4-BE49-F238E27FC236}">
                <a16:creationId xmlns:a16="http://schemas.microsoft.com/office/drawing/2014/main" id="{5CD06913-51C1-4555-93F0-35A942C47BAF}"/>
              </a:ext>
            </a:extLst>
          </p:cNvPr>
          <p:cNvSpPr/>
          <p:nvPr/>
        </p:nvSpPr>
        <p:spPr>
          <a:xfrm>
            <a:off x="5334000" y="1769281"/>
            <a:ext cx="911553" cy="947762"/>
          </a:xfrm>
          <a:prstGeom prst="ellipse">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22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53E62C-5B9D-456A-A271-1A484803BEA8}"/>
              </a:ext>
            </a:extLst>
          </p:cNvPr>
          <p:cNvSpPr>
            <a:spLocks noGrp="1"/>
          </p:cNvSpPr>
          <p:nvPr>
            <p:ph type="body" sz="quarter" idx="10"/>
          </p:nvPr>
        </p:nvSpPr>
        <p:spPr>
          <a:xfrm>
            <a:off x="0" y="2819400"/>
            <a:ext cx="12192000" cy="1278719"/>
          </a:xfrm>
        </p:spPr>
        <p:txBody>
          <a:bodyPr/>
          <a:lstStyle/>
          <a:p>
            <a:pPr algn="ctr"/>
            <a:r>
              <a:rPr lang="en-US"/>
              <a:t>Chapter VII</a:t>
            </a:r>
            <a:endParaRPr lang="en-US" dirty="0"/>
          </a:p>
          <a:p>
            <a:pPr algn="ctr"/>
            <a:r>
              <a:rPr lang="en-US"/>
              <a:t>Molecular Phylogeny and Evolution</a:t>
            </a:r>
            <a:endParaRPr lang="en-US" dirty="0"/>
          </a:p>
        </p:txBody>
      </p:sp>
      <p:pic>
        <p:nvPicPr>
          <p:cNvPr id="3" name="Picture 2">
            <a:extLst>
              <a:ext uri="{FF2B5EF4-FFF2-40B4-BE49-F238E27FC236}">
                <a16:creationId xmlns:a16="http://schemas.microsoft.com/office/drawing/2014/main" id="{01C6E3B4-590E-4B9D-932C-0B6A0B6D20F2}"/>
              </a:ext>
            </a:extLst>
          </p:cNvPr>
          <p:cNvPicPr>
            <a:picLocks noChangeAspect="1"/>
          </p:cNvPicPr>
          <p:nvPr/>
        </p:nvPicPr>
        <p:blipFill>
          <a:blip r:embed="rId2"/>
          <a:stretch>
            <a:fillRect/>
          </a:stretch>
        </p:blipFill>
        <p:spPr>
          <a:xfrm>
            <a:off x="7391400" y="6016292"/>
            <a:ext cx="4658875" cy="387791"/>
          </a:xfrm>
          <a:prstGeom prst="rect">
            <a:avLst/>
          </a:prstGeom>
        </p:spPr>
      </p:pic>
    </p:spTree>
    <p:extLst>
      <p:ext uri="{BB962C8B-B14F-4D97-AF65-F5344CB8AC3E}">
        <p14:creationId xmlns:p14="http://schemas.microsoft.com/office/powerpoint/2010/main" val="2008332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A66986-607F-4405-A684-FD1F9DFE85AF}"/>
              </a:ext>
            </a:extLst>
          </p:cNvPr>
          <p:cNvSpPr>
            <a:spLocks noGrp="1"/>
          </p:cNvSpPr>
          <p:nvPr>
            <p:ph type="body" sz="quarter" idx="11"/>
          </p:nvPr>
        </p:nvSpPr>
        <p:spPr>
          <a:xfrm>
            <a:off x="527051" y="609600"/>
            <a:ext cx="11233149" cy="6248400"/>
          </a:xfrm>
        </p:spPr>
        <p:txBody>
          <a:bodyPr/>
          <a:lstStyle/>
          <a:p>
            <a:r>
              <a:rPr lang="en-US" dirty="0"/>
              <a:t>Some Major Algorithms:</a:t>
            </a:r>
          </a:p>
          <a:p>
            <a:pPr lvl="1"/>
            <a:r>
              <a:rPr lang="en-US" b="1" u="sng" dirty="0"/>
              <a:t>Neighbor-Joining</a:t>
            </a:r>
            <a:r>
              <a:rPr lang="en-US" dirty="0"/>
              <a:t>: make a tree where the branch lengths correspond as closely as possible to the pairwise distances (fast, good for many long sequences)</a:t>
            </a:r>
          </a:p>
          <a:p>
            <a:pPr lvl="1"/>
            <a:endParaRPr lang="en-US" dirty="0"/>
          </a:p>
          <a:p>
            <a:pPr lvl="1"/>
            <a:r>
              <a:rPr lang="en-US" b="1" u="sng" dirty="0"/>
              <a:t>Maximum Likelihood</a:t>
            </a:r>
            <a:r>
              <a:rPr lang="en-US" dirty="0"/>
              <a:t>: determine a tree topology that has the highest likelihood of producing the observed dataset (slow but more accurate)</a:t>
            </a:r>
          </a:p>
          <a:p>
            <a:pPr lvl="1"/>
            <a:endParaRPr lang="en-US" dirty="0"/>
          </a:p>
          <a:p>
            <a:pPr lvl="1"/>
            <a:r>
              <a:rPr lang="en-US" dirty="0"/>
              <a:t>Minimum Evolution/Maximum Parsimony: determine a tree with the shortest possible branch length</a:t>
            </a:r>
          </a:p>
          <a:p>
            <a:pPr lvl="1"/>
            <a:endParaRPr lang="en-US" dirty="0"/>
          </a:p>
          <a:p>
            <a:pPr lvl="1"/>
            <a:r>
              <a:rPr lang="en-US" dirty="0"/>
              <a:t>UPGMA: Unweighted-Pair Group Method with Arithmetic mean</a:t>
            </a:r>
          </a:p>
          <a:p>
            <a:endParaRPr lang="en-US" dirty="0"/>
          </a:p>
          <a:p>
            <a:r>
              <a:rPr lang="en-US" dirty="0"/>
              <a:t>Many less efficient, accurate and/or popular algorithms exist, but MEGA doesn't implement them:</a:t>
            </a:r>
          </a:p>
          <a:p>
            <a:pPr lvl="1"/>
            <a:r>
              <a:rPr lang="en-US" dirty="0"/>
              <a:t>Bayesian methods</a:t>
            </a:r>
          </a:p>
        </p:txBody>
      </p:sp>
      <p:sp>
        <p:nvSpPr>
          <p:cNvPr id="3" name="Text Placeholder 2">
            <a:extLst>
              <a:ext uri="{FF2B5EF4-FFF2-40B4-BE49-F238E27FC236}">
                <a16:creationId xmlns:a16="http://schemas.microsoft.com/office/drawing/2014/main" id="{893E6381-DF3A-406B-BF51-6C36C32ACFC4}"/>
              </a:ext>
            </a:extLst>
          </p:cNvPr>
          <p:cNvSpPr>
            <a:spLocks noGrp="1"/>
          </p:cNvSpPr>
          <p:nvPr>
            <p:ph type="body" sz="quarter" idx="10"/>
          </p:nvPr>
        </p:nvSpPr>
        <p:spPr/>
        <p:txBody>
          <a:bodyPr/>
          <a:lstStyle/>
          <a:p>
            <a:r>
              <a:rPr lang="en-US"/>
              <a:t>Tree Building</a:t>
            </a:r>
          </a:p>
        </p:txBody>
      </p:sp>
      <p:pic>
        <p:nvPicPr>
          <p:cNvPr id="4" name="Picture 3" descr="Image result for building a tree">
            <a:extLst>
              <a:ext uri="{FF2B5EF4-FFF2-40B4-BE49-F238E27FC236}">
                <a16:creationId xmlns:a16="http://schemas.microsoft.com/office/drawing/2014/main" id="{F8170049-41AC-452A-977F-A76BF7CB1DA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800" y="116561"/>
            <a:ext cx="1600200" cy="950239"/>
          </a:xfrm>
          <a:prstGeom prst="rect">
            <a:avLst/>
          </a:prstGeom>
          <a:noFill/>
          <a:ln>
            <a:noFill/>
          </a:ln>
        </p:spPr>
      </p:pic>
    </p:spTree>
    <p:extLst>
      <p:ext uri="{BB962C8B-B14F-4D97-AF65-F5344CB8AC3E}">
        <p14:creationId xmlns:p14="http://schemas.microsoft.com/office/powerpoint/2010/main" val="2187515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4799FE-1165-4F79-A5BE-6507B606CBC2}"/>
              </a:ext>
            </a:extLst>
          </p:cNvPr>
          <p:cNvSpPr>
            <a:spLocks noGrp="1"/>
          </p:cNvSpPr>
          <p:nvPr>
            <p:ph type="body" sz="quarter" idx="11"/>
          </p:nvPr>
        </p:nvSpPr>
        <p:spPr>
          <a:xfrm>
            <a:off x="527051" y="3542977"/>
            <a:ext cx="11233149" cy="3162623"/>
          </a:xfrm>
        </p:spPr>
        <p:txBody>
          <a:bodyPr/>
          <a:lstStyle/>
          <a:p>
            <a:r>
              <a:rPr lang="en-US" dirty="0"/>
              <a:t>Click "yes"</a:t>
            </a:r>
          </a:p>
          <a:p>
            <a:endParaRPr lang="en-US" dirty="0"/>
          </a:p>
          <a:p>
            <a:r>
              <a:rPr lang="en-US" dirty="0"/>
              <a:t>Keep all defaults</a:t>
            </a:r>
          </a:p>
          <a:p>
            <a:endParaRPr lang="en-US" dirty="0"/>
          </a:p>
          <a:p>
            <a:r>
              <a:rPr lang="en-US" dirty="0"/>
              <a:t>Click OK </a:t>
            </a:r>
            <a:r>
              <a:rPr lang="en-US" dirty="0" err="1"/>
              <a:t>OK</a:t>
            </a:r>
            <a:r>
              <a:rPr lang="en-US" dirty="0"/>
              <a:t> </a:t>
            </a:r>
            <a:r>
              <a:rPr lang="en-US" dirty="0" err="1"/>
              <a:t>OK</a:t>
            </a:r>
            <a:endParaRPr lang="en-US" dirty="0"/>
          </a:p>
          <a:p>
            <a:endParaRPr lang="en-US" dirty="0"/>
          </a:p>
          <a:p>
            <a:r>
              <a:rPr lang="en-US" dirty="0"/>
              <a:t>Enjoy the </a:t>
            </a:r>
            <a:r>
              <a:rPr lang="en-US"/>
              <a:t>progress bar</a:t>
            </a:r>
            <a:endParaRPr lang="en-US" dirty="0"/>
          </a:p>
        </p:txBody>
      </p:sp>
      <p:sp>
        <p:nvSpPr>
          <p:cNvPr id="3" name="Text Placeholder 2">
            <a:extLst>
              <a:ext uri="{FF2B5EF4-FFF2-40B4-BE49-F238E27FC236}">
                <a16:creationId xmlns:a16="http://schemas.microsoft.com/office/drawing/2014/main" id="{E818F23C-1B71-4462-96C1-B16D600A2315}"/>
              </a:ext>
            </a:extLst>
          </p:cNvPr>
          <p:cNvSpPr>
            <a:spLocks noGrp="1"/>
          </p:cNvSpPr>
          <p:nvPr>
            <p:ph type="body" sz="quarter" idx="10"/>
          </p:nvPr>
        </p:nvSpPr>
        <p:spPr/>
        <p:txBody>
          <a:bodyPr/>
          <a:lstStyle/>
          <a:p>
            <a:r>
              <a:rPr lang="en-US"/>
              <a:t>Building a Neighbor Joining Tree</a:t>
            </a:r>
          </a:p>
        </p:txBody>
      </p:sp>
      <p:pic>
        <p:nvPicPr>
          <p:cNvPr id="7" name="Picture 6">
            <a:extLst>
              <a:ext uri="{FF2B5EF4-FFF2-40B4-BE49-F238E27FC236}">
                <a16:creationId xmlns:a16="http://schemas.microsoft.com/office/drawing/2014/main" id="{7B846969-0C5E-4EF8-AE80-82A0D716834E}"/>
              </a:ext>
            </a:extLst>
          </p:cNvPr>
          <p:cNvPicPr>
            <a:picLocks noChangeAspect="1"/>
          </p:cNvPicPr>
          <p:nvPr/>
        </p:nvPicPr>
        <p:blipFill>
          <a:blip r:embed="rId2"/>
          <a:stretch>
            <a:fillRect/>
          </a:stretch>
        </p:blipFill>
        <p:spPr>
          <a:xfrm>
            <a:off x="4495800" y="1447800"/>
            <a:ext cx="4105848" cy="1257475"/>
          </a:xfrm>
          <a:prstGeom prst="rect">
            <a:avLst/>
          </a:prstGeom>
        </p:spPr>
      </p:pic>
      <p:pic>
        <p:nvPicPr>
          <p:cNvPr id="9" name="Picture 8">
            <a:extLst>
              <a:ext uri="{FF2B5EF4-FFF2-40B4-BE49-F238E27FC236}">
                <a16:creationId xmlns:a16="http://schemas.microsoft.com/office/drawing/2014/main" id="{C0677828-7850-4747-9F37-D9766B000B6B}"/>
              </a:ext>
            </a:extLst>
          </p:cNvPr>
          <p:cNvPicPr>
            <a:picLocks noChangeAspect="1"/>
          </p:cNvPicPr>
          <p:nvPr/>
        </p:nvPicPr>
        <p:blipFill>
          <a:blip r:embed="rId3"/>
          <a:stretch>
            <a:fillRect/>
          </a:stretch>
        </p:blipFill>
        <p:spPr>
          <a:xfrm>
            <a:off x="838200" y="955865"/>
            <a:ext cx="2953162" cy="2333951"/>
          </a:xfrm>
          <a:prstGeom prst="rect">
            <a:avLst/>
          </a:prstGeom>
        </p:spPr>
      </p:pic>
      <p:pic>
        <p:nvPicPr>
          <p:cNvPr id="11" name="Picture 10">
            <a:extLst>
              <a:ext uri="{FF2B5EF4-FFF2-40B4-BE49-F238E27FC236}">
                <a16:creationId xmlns:a16="http://schemas.microsoft.com/office/drawing/2014/main" id="{644569AD-327F-4C5B-9FC4-24AD77A2B7FB}"/>
              </a:ext>
            </a:extLst>
          </p:cNvPr>
          <p:cNvPicPr>
            <a:picLocks noChangeAspect="1"/>
          </p:cNvPicPr>
          <p:nvPr/>
        </p:nvPicPr>
        <p:blipFill>
          <a:blip r:embed="rId4"/>
          <a:stretch>
            <a:fillRect/>
          </a:stretch>
        </p:blipFill>
        <p:spPr>
          <a:xfrm>
            <a:off x="7239000" y="3844216"/>
            <a:ext cx="3705742" cy="771633"/>
          </a:xfrm>
          <a:prstGeom prst="rect">
            <a:avLst/>
          </a:prstGeom>
        </p:spPr>
      </p:pic>
      <p:sp>
        <p:nvSpPr>
          <p:cNvPr id="12" name="TextBox 11">
            <a:extLst>
              <a:ext uri="{FF2B5EF4-FFF2-40B4-BE49-F238E27FC236}">
                <a16:creationId xmlns:a16="http://schemas.microsoft.com/office/drawing/2014/main" id="{2E92693E-9B08-43ED-BC9D-A7E9907FCC97}"/>
              </a:ext>
            </a:extLst>
          </p:cNvPr>
          <p:cNvSpPr txBox="1"/>
          <p:nvPr/>
        </p:nvSpPr>
        <p:spPr>
          <a:xfrm>
            <a:off x="6629400" y="4917088"/>
            <a:ext cx="4749800" cy="1323439"/>
          </a:xfrm>
          <a:prstGeom prst="rect">
            <a:avLst/>
          </a:prstGeom>
          <a:noFill/>
        </p:spPr>
        <p:txBody>
          <a:bodyPr wrap="square" rtlCol="0">
            <a:spAutoFit/>
          </a:bodyPr>
          <a:lstStyle/>
          <a:p>
            <a:pPr algn="ctr"/>
            <a:r>
              <a:rPr lang="en-US" sz="2000">
                <a:latin typeface="Century Gothic" panose="020B0502020202020204" pitchFamily="34" charset="0"/>
              </a:rPr>
              <a:t>This is step 3 (i.e. how distance between sequences is determined). The simplest is "nr. of different amino acids" but you can leave the default</a:t>
            </a:r>
            <a:endParaRPr lang="en-US" sz="2000" dirty="0">
              <a:latin typeface="Century Gothic" panose="020B0502020202020204" pitchFamily="34" charset="0"/>
            </a:endParaRPr>
          </a:p>
        </p:txBody>
      </p:sp>
      <p:sp>
        <p:nvSpPr>
          <p:cNvPr id="13" name="Rectangle 12">
            <a:extLst>
              <a:ext uri="{FF2B5EF4-FFF2-40B4-BE49-F238E27FC236}">
                <a16:creationId xmlns:a16="http://schemas.microsoft.com/office/drawing/2014/main" id="{9450EAA1-F4CF-40CE-9426-0F92F487BE3F}"/>
              </a:ext>
            </a:extLst>
          </p:cNvPr>
          <p:cNvSpPr/>
          <p:nvPr/>
        </p:nvSpPr>
        <p:spPr>
          <a:xfrm>
            <a:off x="6324600" y="3733800"/>
            <a:ext cx="5257800" cy="259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8097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98A59B-BC21-478E-8139-E530AF868B1B}"/>
              </a:ext>
            </a:extLst>
          </p:cNvPr>
          <p:cNvSpPr>
            <a:spLocks noGrp="1"/>
          </p:cNvSpPr>
          <p:nvPr>
            <p:ph type="body" sz="quarter" idx="10"/>
          </p:nvPr>
        </p:nvSpPr>
        <p:spPr/>
        <p:txBody>
          <a:bodyPr/>
          <a:lstStyle/>
          <a:p>
            <a:r>
              <a:rPr lang="en-US"/>
              <a:t>Well done!</a:t>
            </a:r>
          </a:p>
        </p:txBody>
      </p:sp>
      <p:pic>
        <p:nvPicPr>
          <p:cNvPr id="5" name="Picture 4">
            <a:extLst>
              <a:ext uri="{FF2B5EF4-FFF2-40B4-BE49-F238E27FC236}">
                <a16:creationId xmlns:a16="http://schemas.microsoft.com/office/drawing/2014/main" id="{1A051B20-25F7-45B9-8174-BEBCB8DE84ED}"/>
              </a:ext>
            </a:extLst>
          </p:cNvPr>
          <p:cNvPicPr>
            <a:picLocks noChangeAspect="1"/>
          </p:cNvPicPr>
          <p:nvPr/>
        </p:nvPicPr>
        <p:blipFill>
          <a:blip r:embed="rId2"/>
          <a:stretch>
            <a:fillRect/>
          </a:stretch>
        </p:blipFill>
        <p:spPr>
          <a:xfrm>
            <a:off x="6018422" y="762000"/>
            <a:ext cx="5976209" cy="4713312"/>
          </a:xfrm>
          <a:prstGeom prst="rect">
            <a:avLst/>
          </a:prstGeom>
        </p:spPr>
      </p:pic>
      <p:sp>
        <p:nvSpPr>
          <p:cNvPr id="7" name="TextBox 6">
            <a:extLst>
              <a:ext uri="{FF2B5EF4-FFF2-40B4-BE49-F238E27FC236}">
                <a16:creationId xmlns:a16="http://schemas.microsoft.com/office/drawing/2014/main" id="{2FCD1C8B-AF65-405A-8956-7473ACC0A7D9}"/>
              </a:ext>
            </a:extLst>
          </p:cNvPr>
          <p:cNvSpPr txBox="1"/>
          <p:nvPr/>
        </p:nvSpPr>
        <p:spPr>
          <a:xfrm>
            <a:off x="198940" y="2209800"/>
            <a:ext cx="5334000" cy="3123932"/>
          </a:xfrm>
          <a:prstGeom prst="rect">
            <a:avLst/>
          </a:prstGeom>
          <a:noFill/>
        </p:spPr>
        <p:txBody>
          <a:bodyPr wrap="square">
            <a:spAutoFit/>
          </a:bodyPr>
          <a:lstStyle/>
          <a:p>
            <a:r>
              <a:rPr lang="en-US" sz="1100" b="1" i="0" dirty="0">
                <a:solidFill>
                  <a:srgbClr val="000000"/>
                </a:solidFill>
                <a:effectLst/>
                <a:latin typeface="Arial" panose="020B0604020202020204" pitchFamily="34" charset="0"/>
              </a:rPr>
              <a:t>Evolutionary relationships of taxa</a:t>
            </a:r>
          </a:p>
          <a:p>
            <a:pPr algn="just"/>
            <a:r>
              <a:rPr lang="en-US" sz="1100" b="1" i="0" dirty="0">
                <a:solidFill>
                  <a:srgbClr val="000000"/>
                </a:solidFill>
                <a:effectLst/>
                <a:latin typeface="Arial" panose="020B0604020202020204" pitchFamily="34" charset="0"/>
              </a:rPr>
              <a:t> </a:t>
            </a:r>
            <a:br>
              <a:rPr lang="en-US" sz="1100" dirty="0"/>
            </a:br>
            <a:r>
              <a:rPr lang="en-US" sz="1100" b="0" i="0" dirty="0">
                <a:solidFill>
                  <a:srgbClr val="000000"/>
                </a:solidFill>
                <a:effectLst/>
                <a:latin typeface="Arial" panose="020B0604020202020204" pitchFamily="34" charset="0"/>
              </a:rPr>
              <a:t>The evolutionary history was inferred using the Neighbor-Joining method [1]. The optimal tree with the sum of branch length = 1.21886175 is shown. The tree is drawn to scale, with branch lengths in the same units as those of the evolutionary distances used to infer the phylogenetic tree. The evolutionary distances were computed using the Poisson correction method [2] and are in the units of the number of amino acid substitutions per site. This analysis involved 19 amino acid sequences. All ambiguous positions were removed for each sequence pair (pairwise deletion option). There were a total of 789 positions in the final dataset. Evolutionary analyses were conducted in MEGA X [3].</a:t>
            </a:r>
          </a:p>
          <a:p>
            <a:pPr algn="l"/>
            <a:br>
              <a:rPr lang="en-US" sz="1100" dirty="0"/>
            </a:br>
            <a:br>
              <a:rPr lang="en-US" sz="1100" dirty="0"/>
            </a:br>
            <a:r>
              <a:rPr lang="en-US" sz="900" b="0" i="0" dirty="0">
                <a:solidFill>
                  <a:srgbClr val="000000"/>
                </a:solidFill>
                <a:effectLst/>
                <a:latin typeface="Arial" panose="020B0604020202020204" pitchFamily="34" charset="0"/>
              </a:rPr>
              <a:t>1. Saitou N. and </a:t>
            </a:r>
            <a:r>
              <a:rPr lang="en-US" sz="900" b="0" i="0" dirty="0" err="1">
                <a:solidFill>
                  <a:srgbClr val="000000"/>
                </a:solidFill>
                <a:effectLst/>
                <a:latin typeface="Arial" panose="020B0604020202020204" pitchFamily="34" charset="0"/>
              </a:rPr>
              <a:t>Nei</a:t>
            </a:r>
            <a:r>
              <a:rPr lang="en-US" sz="900" b="0" i="0" dirty="0">
                <a:solidFill>
                  <a:srgbClr val="000000"/>
                </a:solidFill>
                <a:effectLst/>
                <a:latin typeface="Arial" panose="020B0604020202020204" pitchFamily="34" charset="0"/>
              </a:rPr>
              <a:t> M. (</a:t>
            </a:r>
            <a:r>
              <a:rPr lang="en-US" sz="900" b="1" i="0" dirty="0">
                <a:solidFill>
                  <a:srgbClr val="000000"/>
                </a:solidFill>
                <a:effectLst/>
                <a:latin typeface="Arial" panose="020B0604020202020204" pitchFamily="34" charset="0"/>
              </a:rPr>
              <a:t>1987</a:t>
            </a:r>
            <a:r>
              <a:rPr lang="en-US" sz="900" b="0" i="0" dirty="0">
                <a:solidFill>
                  <a:srgbClr val="000000"/>
                </a:solidFill>
                <a:effectLst/>
                <a:latin typeface="Arial" panose="020B0604020202020204" pitchFamily="34" charset="0"/>
              </a:rPr>
              <a:t>). The neighbor-joining method: A new method for reconstructing phylogenetic trees. </a:t>
            </a:r>
            <a:r>
              <a:rPr lang="en-US" sz="900" b="0" i="1" dirty="0">
                <a:solidFill>
                  <a:srgbClr val="000000"/>
                </a:solidFill>
                <a:effectLst/>
                <a:latin typeface="Arial" panose="020B0604020202020204" pitchFamily="34" charset="0"/>
              </a:rPr>
              <a:t>Molecular Biology and Evolution</a:t>
            </a:r>
            <a:r>
              <a:rPr lang="en-US" sz="900" b="0" i="0" dirty="0">
                <a:solidFill>
                  <a:srgbClr val="000000"/>
                </a:solidFill>
                <a:effectLst/>
                <a:latin typeface="Arial" panose="020B0604020202020204" pitchFamily="34" charset="0"/>
              </a:rPr>
              <a:t> </a:t>
            </a:r>
            <a:r>
              <a:rPr lang="en-US" sz="900" b="1" i="0" dirty="0">
                <a:solidFill>
                  <a:srgbClr val="000000"/>
                </a:solidFill>
                <a:effectLst/>
                <a:latin typeface="Arial" panose="020B0604020202020204" pitchFamily="34" charset="0"/>
              </a:rPr>
              <a:t>4</a:t>
            </a:r>
            <a:r>
              <a:rPr lang="en-US" sz="900" b="0" i="0" dirty="0">
                <a:solidFill>
                  <a:srgbClr val="000000"/>
                </a:solidFill>
                <a:effectLst/>
                <a:latin typeface="Arial" panose="020B0604020202020204" pitchFamily="34" charset="0"/>
              </a:rPr>
              <a:t>:406-425.</a:t>
            </a:r>
          </a:p>
          <a:p>
            <a:pPr algn="l"/>
            <a:r>
              <a:rPr lang="en-US" sz="900" b="0" i="0" dirty="0">
                <a:solidFill>
                  <a:srgbClr val="000000"/>
                </a:solidFill>
                <a:effectLst/>
                <a:latin typeface="Arial" panose="020B0604020202020204" pitchFamily="34" charset="0"/>
              </a:rPr>
              <a:t>2. </a:t>
            </a:r>
            <a:r>
              <a:rPr lang="en-US" sz="900" b="0" i="0" dirty="0" err="1">
                <a:solidFill>
                  <a:srgbClr val="000000"/>
                </a:solidFill>
                <a:effectLst/>
                <a:latin typeface="Arial" panose="020B0604020202020204" pitchFamily="34" charset="0"/>
              </a:rPr>
              <a:t>Zuckerkandl</a:t>
            </a:r>
            <a:r>
              <a:rPr lang="en-US" sz="900" b="0" i="0" dirty="0">
                <a:solidFill>
                  <a:srgbClr val="000000"/>
                </a:solidFill>
                <a:effectLst/>
                <a:latin typeface="Arial" panose="020B0604020202020204" pitchFamily="34" charset="0"/>
              </a:rPr>
              <a:t> E. and Pauling L. (</a:t>
            </a:r>
            <a:r>
              <a:rPr lang="en-US" sz="900" b="1" i="0" dirty="0">
                <a:solidFill>
                  <a:srgbClr val="000000"/>
                </a:solidFill>
                <a:effectLst/>
                <a:latin typeface="Arial" panose="020B0604020202020204" pitchFamily="34" charset="0"/>
              </a:rPr>
              <a:t>1965</a:t>
            </a:r>
            <a:r>
              <a:rPr lang="en-US" sz="900" b="0" i="0" dirty="0">
                <a:solidFill>
                  <a:srgbClr val="000000"/>
                </a:solidFill>
                <a:effectLst/>
                <a:latin typeface="Arial" panose="020B0604020202020204" pitchFamily="34" charset="0"/>
              </a:rPr>
              <a:t>). Evolutionary divergence and convergence in proteins. Edited in </a:t>
            </a:r>
            <a:r>
              <a:rPr lang="en-US" sz="900" b="0" i="1" dirty="0">
                <a:solidFill>
                  <a:srgbClr val="000000"/>
                </a:solidFill>
                <a:effectLst/>
                <a:latin typeface="Arial" panose="020B0604020202020204" pitchFamily="34" charset="0"/>
              </a:rPr>
              <a:t>Evolving Genes and Proteins</a:t>
            </a:r>
            <a:r>
              <a:rPr lang="en-US" sz="900" b="0" i="0" dirty="0">
                <a:solidFill>
                  <a:srgbClr val="000000"/>
                </a:solidFill>
                <a:effectLst/>
                <a:latin typeface="Arial" panose="020B0604020202020204" pitchFamily="34" charset="0"/>
              </a:rPr>
              <a:t> by V. Bryson and H.J. Vogel, pp. 97-166. Academic Press, New York.</a:t>
            </a:r>
          </a:p>
          <a:p>
            <a:pPr algn="l"/>
            <a:r>
              <a:rPr lang="en-US" sz="900" b="0" i="0" dirty="0">
                <a:solidFill>
                  <a:srgbClr val="000000"/>
                </a:solidFill>
                <a:effectLst/>
                <a:latin typeface="Arial" panose="020B0604020202020204" pitchFamily="34" charset="0"/>
              </a:rPr>
              <a:t>3. Kumar S., </a:t>
            </a:r>
            <a:r>
              <a:rPr lang="en-US" sz="900" b="0" i="0" dirty="0" err="1">
                <a:solidFill>
                  <a:srgbClr val="000000"/>
                </a:solidFill>
                <a:effectLst/>
                <a:latin typeface="Arial" panose="020B0604020202020204" pitchFamily="34" charset="0"/>
              </a:rPr>
              <a:t>Stecher</a:t>
            </a:r>
            <a:r>
              <a:rPr lang="en-US" sz="900" b="0" i="0" dirty="0">
                <a:solidFill>
                  <a:srgbClr val="000000"/>
                </a:solidFill>
                <a:effectLst/>
                <a:latin typeface="Arial" panose="020B0604020202020204" pitchFamily="34" charset="0"/>
              </a:rPr>
              <a:t> G., Li M., </a:t>
            </a:r>
            <a:r>
              <a:rPr lang="en-US" sz="900" b="0" i="0" dirty="0" err="1">
                <a:solidFill>
                  <a:srgbClr val="000000"/>
                </a:solidFill>
                <a:effectLst/>
                <a:latin typeface="Arial" panose="020B0604020202020204" pitchFamily="34" charset="0"/>
              </a:rPr>
              <a:t>Knyaz</a:t>
            </a:r>
            <a:r>
              <a:rPr lang="en-US" sz="900" b="0" i="0" dirty="0">
                <a:solidFill>
                  <a:srgbClr val="000000"/>
                </a:solidFill>
                <a:effectLst/>
                <a:latin typeface="Arial" panose="020B0604020202020204" pitchFamily="34" charset="0"/>
              </a:rPr>
              <a:t> C., and Tamura K. (</a:t>
            </a:r>
            <a:r>
              <a:rPr lang="en-US" sz="900" b="1" i="0" dirty="0">
                <a:solidFill>
                  <a:srgbClr val="000000"/>
                </a:solidFill>
                <a:effectLst/>
                <a:latin typeface="Arial" panose="020B0604020202020204" pitchFamily="34" charset="0"/>
              </a:rPr>
              <a:t>2018</a:t>
            </a:r>
            <a:r>
              <a:rPr lang="en-US" sz="900" b="0" i="0" dirty="0">
                <a:solidFill>
                  <a:srgbClr val="000000"/>
                </a:solidFill>
                <a:effectLst/>
                <a:latin typeface="Arial" panose="020B0604020202020204" pitchFamily="34" charset="0"/>
              </a:rPr>
              <a:t>). MEGA X: Molecular Evolutionary Genetics Analysis across computing platforms. </a:t>
            </a:r>
            <a:r>
              <a:rPr lang="en-US" sz="900" b="0" i="1" dirty="0">
                <a:solidFill>
                  <a:srgbClr val="000000"/>
                </a:solidFill>
                <a:effectLst/>
                <a:latin typeface="Arial" panose="020B0604020202020204" pitchFamily="34" charset="0"/>
              </a:rPr>
              <a:t>Molecular Biology and Evolution</a:t>
            </a:r>
            <a:r>
              <a:rPr lang="en-US" sz="900" b="0" i="0" dirty="0">
                <a:solidFill>
                  <a:srgbClr val="000000"/>
                </a:solidFill>
                <a:effectLst/>
                <a:latin typeface="Arial" panose="020B0604020202020204" pitchFamily="34" charset="0"/>
              </a:rPr>
              <a:t> </a:t>
            </a:r>
            <a:r>
              <a:rPr lang="en-US" sz="900" b="1" i="0" dirty="0">
                <a:solidFill>
                  <a:srgbClr val="000000"/>
                </a:solidFill>
                <a:effectLst/>
                <a:latin typeface="Arial" panose="020B0604020202020204" pitchFamily="34" charset="0"/>
              </a:rPr>
              <a:t>35</a:t>
            </a:r>
            <a:r>
              <a:rPr lang="en-US" sz="900" b="0" i="0" dirty="0">
                <a:solidFill>
                  <a:srgbClr val="000000"/>
                </a:solidFill>
                <a:effectLst/>
                <a:latin typeface="Arial" panose="020B0604020202020204" pitchFamily="34" charset="0"/>
              </a:rPr>
              <a:t>:1547-1549.</a:t>
            </a:r>
          </a:p>
        </p:txBody>
      </p:sp>
      <p:sp>
        <p:nvSpPr>
          <p:cNvPr id="8" name="TextBox 7">
            <a:extLst>
              <a:ext uri="{FF2B5EF4-FFF2-40B4-BE49-F238E27FC236}">
                <a16:creationId xmlns:a16="http://schemas.microsoft.com/office/drawing/2014/main" id="{DB3F9F2C-1700-492E-9B1E-D93B88DC2949}"/>
              </a:ext>
            </a:extLst>
          </p:cNvPr>
          <p:cNvSpPr txBox="1"/>
          <p:nvPr/>
        </p:nvSpPr>
        <p:spPr>
          <a:xfrm>
            <a:off x="198940" y="973150"/>
            <a:ext cx="4908031" cy="707886"/>
          </a:xfrm>
          <a:prstGeom prst="rect">
            <a:avLst/>
          </a:prstGeom>
          <a:noFill/>
        </p:spPr>
        <p:txBody>
          <a:bodyPr wrap="square" rtlCol="0">
            <a:spAutoFit/>
          </a:bodyPr>
          <a:lstStyle/>
          <a:p>
            <a:pPr algn="l"/>
            <a:r>
              <a:rPr lang="en-US" sz="2000">
                <a:latin typeface="Century Gothic" panose="020B0502020202020204" pitchFamily="34" charset="0"/>
              </a:rPr>
              <a:t>The tree comes with a prepared figure caption for your paper:</a:t>
            </a:r>
            <a:endParaRPr lang="en-US" sz="2000" dirty="0">
              <a:latin typeface="Century Gothic" panose="020B0502020202020204" pitchFamily="34" charset="0"/>
            </a:endParaRPr>
          </a:p>
        </p:txBody>
      </p:sp>
    </p:spTree>
    <p:extLst>
      <p:ext uri="{BB962C8B-B14F-4D97-AF65-F5344CB8AC3E}">
        <p14:creationId xmlns:p14="http://schemas.microsoft.com/office/powerpoint/2010/main" val="4053045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8A4FD2-C8A9-41B1-827D-D05577DDAB90}"/>
              </a:ext>
            </a:extLst>
          </p:cNvPr>
          <p:cNvSpPr>
            <a:spLocks noGrp="1"/>
          </p:cNvSpPr>
          <p:nvPr>
            <p:ph type="body" sz="quarter" idx="10"/>
          </p:nvPr>
        </p:nvSpPr>
        <p:spPr>
          <a:xfrm>
            <a:off x="275431" y="2810817"/>
            <a:ext cx="11641137" cy="576238"/>
          </a:xfrm>
        </p:spPr>
        <p:txBody>
          <a:bodyPr/>
          <a:lstStyle/>
          <a:p>
            <a:pPr algn="ctr"/>
            <a:r>
              <a:rPr lang="en-US"/>
              <a:t>5. Tree Evaluation</a:t>
            </a:r>
            <a:endParaRPr lang="en-US" dirty="0"/>
          </a:p>
        </p:txBody>
      </p:sp>
    </p:spTree>
    <p:extLst>
      <p:ext uri="{BB962C8B-B14F-4D97-AF65-F5344CB8AC3E}">
        <p14:creationId xmlns:p14="http://schemas.microsoft.com/office/powerpoint/2010/main" val="1364501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7B9C2-A4FA-4B50-ADB0-5BF54F22B43B}"/>
              </a:ext>
            </a:extLst>
          </p:cNvPr>
          <p:cNvSpPr>
            <a:spLocks noGrp="1"/>
          </p:cNvSpPr>
          <p:nvPr>
            <p:ph type="body" sz="quarter" idx="11"/>
          </p:nvPr>
        </p:nvSpPr>
        <p:spPr>
          <a:xfrm>
            <a:off x="527051" y="836713"/>
            <a:ext cx="11233149" cy="1754087"/>
          </a:xfrm>
        </p:spPr>
        <p:txBody>
          <a:bodyPr/>
          <a:lstStyle/>
          <a:p>
            <a:r>
              <a:rPr lang="en-US"/>
              <a:t>Technically, also a </a:t>
            </a:r>
            <a:r>
              <a:rPr lang="en-US" i="1"/>
              <a:t>visual inspection</a:t>
            </a:r>
            <a:r>
              <a:rPr lang="en-US"/>
              <a:t> by a scientist counts as a "tree evaluation"</a:t>
            </a:r>
          </a:p>
          <a:p>
            <a:r>
              <a:rPr lang="en-US"/>
              <a:t>However, better tests were developed, e.g. resampling methods:</a:t>
            </a:r>
          </a:p>
          <a:p>
            <a:pPr lvl="1"/>
            <a:r>
              <a:rPr lang="en-US"/>
              <a:t>Will portions of the same MSA yield similar trees?</a:t>
            </a:r>
          </a:p>
        </p:txBody>
      </p:sp>
      <p:sp>
        <p:nvSpPr>
          <p:cNvPr id="3" name="Text Placeholder 2">
            <a:extLst>
              <a:ext uri="{FF2B5EF4-FFF2-40B4-BE49-F238E27FC236}">
                <a16:creationId xmlns:a16="http://schemas.microsoft.com/office/drawing/2014/main" id="{B24B76BA-505D-4DC0-BB8E-F3DBB575C1CD}"/>
              </a:ext>
            </a:extLst>
          </p:cNvPr>
          <p:cNvSpPr>
            <a:spLocks noGrp="1"/>
          </p:cNvSpPr>
          <p:nvPr>
            <p:ph type="body" sz="quarter" idx="10"/>
          </p:nvPr>
        </p:nvSpPr>
        <p:spPr/>
        <p:txBody>
          <a:bodyPr/>
          <a:lstStyle/>
          <a:p>
            <a:r>
              <a:rPr lang="en-US"/>
              <a:t>Tree Evaluation</a:t>
            </a:r>
          </a:p>
        </p:txBody>
      </p:sp>
      <p:pic>
        <p:nvPicPr>
          <p:cNvPr id="4" name="Picture 3">
            <a:extLst>
              <a:ext uri="{FF2B5EF4-FFF2-40B4-BE49-F238E27FC236}">
                <a16:creationId xmlns:a16="http://schemas.microsoft.com/office/drawing/2014/main" id="{854E0B79-3CB5-40FF-B940-90B58DD61756}"/>
              </a:ext>
            </a:extLst>
          </p:cNvPr>
          <p:cNvPicPr>
            <a:picLocks noChangeAspect="1"/>
          </p:cNvPicPr>
          <p:nvPr/>
        </p:nvPicPr>
        <p:blipFill rotWithShape="1">
          <a:blip r:embed="rId2"/>
          <a:srcRect t="25101"/>
          <a:stretch/>
        </p:blipFill>
        <p:spPr>
          <a:xfrm>
            <a:off x="838200" y="2895600"/>
            <a:ext cx="9669224" cy="3410585"/>
          </a:xfrm>
          <a:prstGeom prst="rect">
            <a:avLst/>
          </a:prstGeom>
        </p:spPr>
      </p:pic>
      <p:sp>
        <p:nvSpPr>
          <p:cNvPr id="5" name="Rectangle: Rounded Corners 4">
            <a:extLst>
              <a:ext uri="{FF2B5EF4-FFF2-40B4-BE49-F238E27FC236}">
                <a16:creationId xmlns:a16="http://schemas.microsoft.com/office/drawing/2014/main" id="{1563EC0B-78FD-4070-9AB9-55B596E852C8}"/>
              </a:ext>
            </a:extLst>
          </p:cNvPr>
          <p:cNvSpPr/>
          <p:nvPr/>
        </p:nvSpPr>
        <p:spPr>
          <a:xfrm>
            <a:off x="2895600" y="2590800"/>
            <a:ext cx="2590800" cy="396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0A1FD42-ABCC-4E6B-8CA9-44897ED5716D}"/>
              </a:ext>
            </a:extLst>
          </p:cNvPr>
          <p:cNvSpPr/>
          <p:nvPr/>
        </p:nvSpPr>
        <p:spPr>
          <a:xfrm>
            <a:off x="4190999" y="2590800"/>
            <a:ext cx="2534239" cy="396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5A98FF1-EBD7-4EDC-B11D-4634928BEE88}"/>
              </a:ext>
            </a:extLst>
          </p:cNvPr>
          <p:cNvSpPr/>
          <p:nvPr/>
        </p:nvSpPr>
        <p:spPr>
          <a:xfrm>
            <a:off x="7391400" y="2590800"/>
            <a:ext cx="2590800" cy="396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421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C4AA8F-B3B6-4218-8CBA-8CEBB8B9B69F}"/>
              </a:ext>
            </a:extLst>
          </p:cNvPr>
          <p:cNvSpPr>
            <a:spLocks noGrp="1"/>
          </p:cNvSpPr>
          <p:nvPr>
            <p:ph type="body" sz="quarter" idx="11"/>
          </p:nvPr>
        </p:nvSpPr>
        <p:spPr>
          <a:xfrm>
            <a:off x="0" y="836713"/>
            <a:ext cx="12192000" cy="5184576"/>
          </a:xfrm>
        </p:spPr>
        <p:txBody>
          <a:bodyPr/>
          <a:lstStyle/>
          <a:p>
            <a:endParaRPr lang="en-US" b="1" u="sng" dirty="0"/>
          </a:p>
          <a:p>
            <a:r>
              <a:rPr lang="en-US" b="1" u="sng" dirty="0"/>
              <a:t>Bootstrapping</a:t>
            </a:r>
            <a:r>
              <a:rPr lang="en-US" dirty="0"/>
              <a:t>: portions of MSA are substituted with other portions of the same MSA</a:t>
            </a:r>
          </a:p>
          <a:p>
            <a:pPr lvl="1"/>
            <a:r>
              <a:rPr lang="en-US" dirty="0"/>
              <a:t>MSA length in each test is conserved</a:t>
            </a:r>
          </a:p>
          <a:p>
            <a:endParaRPr lang="en-US" dirty="0"/>
          </a:p>
          <a:p>
            <a:endParaRPr lang="en-US" b="1" u="sng" dirty="0"/>
          </a:p>
          <a:p>
            <a:r>
              <a:rPr lang="en-US" b="1" u="sng" dirty="0" err="1"/>
              <a:t>Jacknifing</a:t>
            </a:r>
            <a:r>
              <a:rPr lang="en-US" dirty="0"/>
              <a:t>: portions of MSA are removed</a:t>
            </a:r>
          </a:p>
          <a:p>
            <a:pPr lvl="1"/>
            <a:r>
              <a:rPr lang="en-US" dirty="0"/>
              <a:t>MSA length in each test is reduced</a:t>
            </a:r>
          </a:p>
        </p:txBody>
      </p:sp>
      <p:sp>
        <p:nvSpPr>
          <p:cNvPr id="3" name="Text Placeholder 2">
            <a:extLst>
              <a:ext uri="{FF2B5EF4-FFF2-40B4-BE49-F238E27FC236}">
                <a16:creationId xmlns:a16="http://schemas.microsoft.com/office/drawing/2014/main" id="{611C9D55-29CF-44F5-B9BE-A3A47B89640F}"/>
              </a:ext>
            </a:extLst>
          </p:cNvPr>
          <p:cNvSpPr>
            <a:spLocks noGrp="1"/>
          </p:cNvSpPr>
          <p:nvPr>
            <p:ph type="body" sz="quarter" idx="10"/>
          </p:nvPr>
        </p:nvSpPr>
        <p:spPr/>
        <p:txBody>
          <a:bodyPr/>
          <a:lstStyle/>
          <a:p>
            <a:r>
              <a:rPr lang="en-US"/>
              <a:t>Resampling methods</a:t>
            </a:r>
          </a:p>
        </p:txBody>
      </p:sp>
    </p:spTree>
    <p:extLst>
      <p:ext uri="{BB962C8B-B14F-4D97-AF65-F5344CB8AC3E}">
        <p14:creationId xmlns:p14="http://schemas.microsoft.com/office/powerpoint/2010/main" val="2862878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D4224E-BA38-46DA-8E27-B12BAAA276AB}"/>
              </a:ext>
            </a:extLst>
          </p:cNvPr>
          <p:cNvSpPr>
            <a:spLocks noGrp="1"/>
          </p:cNvSpPr>
          <p:nvPr>
            <p:ph type="body" sz="quarter" idx="10"/>
          </p:nvPr>
        </p:nvSpPr>
        <p:spPr/>
        <p:txBody>
          <a:bodyPr/>
          <a:lstStyle/>
          <a:p>
            <a:r>
              <a:rPr lang="en-US" dirty="0"/>
              <a:t>Results!</a:t>
            </a:r>
          </a:p>
        </p:txBody>
      </p:sp>
      <p:pic>
        <p:nvPicPr>
          <p:cNvPr id="5" name="Picture 4">
            <a:extLst>
              <a:ext uri="{FF2B5EF4-FFF2-40B4-BE49-F238E27FC236}">
                <a16:creationId xmlns:a16="http://schemas.microsoft.com/office/drawing/2014/main" id="{16AC5387-E1F5-4FF7-8BF0-BAF66B2F83F8}"/>
              </a:ext>
            </a:extLst>
          </p:cNvPr>
          <p:cNvPicPr>
            <a:picLocks noChangeAspect="1"/>
          </p:cNvPicPr>
          <p:nvPr/>
        </p:nvPicPr>
        <p:blipFill>
          <a:blip r:embed="rId2"/>
          <a:stretch>
            <a:fillRect/>
          </a:stretch>
        </p:blipFill>
        <p:spPr>
          <a:xfrm>
            <a:off x="3505200" y="490127"/>
            <a:ext cx="6973273" cy="5877745"/>
          </a:xfrm>
          <a:prstGeom prst="rect">
            <a:avLst/>
          </a:prstGeom>
        </p:spPr>
      </p:pic>
      <p:sp>
        <p:nvSpPr>
          <p:cNvPr id="6" name="TextBox 5">
            <a:extLst>
              <a:ext uri="{FF2B5EF4-FFF2-40B4-BE49-F238E27FC236}">
                <a16:creationId xmlns:a16="http://schemas.microsoft.com/office/drawing/2014/main" id="{AD45F4D0-1D88-4C66-92D0-81474DE0DC02}"/>
              </a:ext>
            </a:extLst>
          </p:cNvPr>
          <p:cNvSpPr txBox="1"/>
          <p:nvPr/>
        </p:nvSpPr>
        <p:spPr>
          <a:xfrm>
            <a:off x="119063" y="614725"/>
            <a:ext cx="2311400" cy="400110"/>
          </a:xfrm>
          <a:prstGeom prst="rect">
            <a:avLst/>
          </a:prstGeom>
          <a:noFill/>
        </p:spPr>
        <p:txBody>
          <a:bodyPr wrap="square" rtlCol="0">
            <a:spAutoFit/>
          </a:bodyPr>
          <a:lstStyle/>
          <a:p>
            <a:r>
              <a:rPr lang="en-US" sz="2000" dirty="0">
                <a:latin typeface="Century Gothic" panose="020B0502020202020204" pitchFamily="34" charset="0"/>
              </a:rPr>
              <a:t>AGC1 tree</a:t>
            </a:r>
          </a:p>
        </p:txBody>
      </p:sp>
    </p:spTree>
    <p:extLst>
      <p:ext uri="{BB962C8B-B14F-4D97-AF65-F5344CB8AC3E}">
        <p14:creationId xmlns:p14="http://schemas.microsoft.com/office/powerpoint/2010/main" val="1449842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5F01CC-5ECE-4252-B99D-9569810B7D01}"/>
              </a:ext>
            </a:extLst>
          </p:cNvPr>
          <p:cNvSpPr>
            <a:spLocks noGrp="1"/>
          </p:cNvSpPr>
          <p:nvPr>
            <p:ph type="body" sz="quarter" idx="11"/>
          </p:nvPr>
        </p:nvSpPr>
        <p:spPr>
          <a:xfrm>
            <a:off x="527051" y="836713"/>
            <a:ext cx="11512549" cy="576239"/>
          </a:xfrm>
        </p:spPr>
        <p:txBody>
          <a:bodyPr/>
          <a:lstStyle/>
          <a:p>
            <a:r>
              <a:rPr lang="en-US"/>
              <a:t>Bootstrapping test will add robustness to each branching point of the tree</a:t>
            </a:r>
          </a:p>
        </p:txBody>
      </p:sp>
      <p:sp>
        <p:nvSpPr>
          <p:cNvPr id="3" name="Text Placeholder 2">
            <a:extLst>
              <a:ext uri="{FF2B5EF4-FFF2-40B4-BE49-F238E27FC236}">
                <a16:creationId xmlns:a16="http://schemas.microsoft.com/office/drawing/2014/main" id="{C96906E1-B59B-4682-982A-ADC2410DDEDE}"/>
              </a:ext>
            </a:extLst>
          </p:cNvPr>
          <p:cNvSpPr>
            <a:spLocks noGrp="1"/>
          </p:cNvSpPr>
          <p:nvPr>
            <p:ph type="body" sz="quarter" idx="10"/>
          </p:nvPr>
        </p:nvSpPr>
        <p:spPr/>
        <p:txBody>
          <a:bodyPr/>
          <a:lstStyle/>
          <a:p>
            <a:r>
              <a:rPr lang="en-US"/>
              <a:t>Bootsrapped tree</a:t>
            </a:r>
          </a:p>
        </p:txBody>
      </p:sp>
      <p:pic>
        <p:nvPicPr>
          <p:cNvPr id="4" name="Picture 3">
            <a:extLst>
              <a:ext uri="{FF2B5EF4-FFF2-40B4-BE49-F238E27FC236}">
                <a16:creationId xmlns:a16="http://schemas.microsoft.com/office/drawing/2014/main" id="{E1C444F3-5320-438E-9EC5-C1FE5F390AF7}"/>
              </a:ext>
            </a:extLst>
          </p:cNvPr>
          <p:cNvPicPr>
            <a:picLocks noChangeAspect="1"/>
          </p:cNvPicPr>
          <p:nvPr/>
        </p:nvPicPr>
        <p:blipFill>
          <a:blip r:embed="rId2"/>
          <a:stretch>
            <a:fillRect/>
          </a:stretch>
        </p:blipFill>
        <p:spPr>
          <a:xfrm>
            <a:off x="2552700" y="1434162"/>
            <a:ext cx="7086600" cy="5071167"/>
          </a:xfrm>
          <a:prstGeom prst="rect">
            <a:avLst/>
          </a:prstGeom>
        </p:spPr>
      </p:pic>
    </p:spTree>
    <p:extLst>
      <p:ext uri="{BB962C8B-B14F-4D97-AF65-F5344CB8AC3E}">
        <p14:creationId xmlns:p14="http://schemas.microsoft.com/office/powerpoint/2010/main" val="2909468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59B3C-C0AE-4588-A376-148ECBEA02DB}"/>
              </a:ext>
            </a:extLst>
          </p:cNvPr>
          <p:cNvSpPr>
            <a:spLocks noGrp="1"/>
          </p:cNvSpPr>
          <p:nvPr>
            <p:ph type="body" sz="quarter" idx="11"/>
          </p:nvPr>
        </p:nvSpPr>
        <p:spPr>
          <a:xfrm>
            <a:off x="650450" y="833569"/>
            <a:ext cx="11233149" cy="4497287"/>
          </a:xfrm>
        </p:spPr>
        <p:txBody>
          <a:bodyPr/>
          <a:lstStyle/>
          <a:p>
            <a:r>
              <a:rPr lang="en-US" dirty="0"/>
              <a:t>Export the tree as an SVG file</a:t>
            </a:r>
          </a:p>
          <a:p>
            <a:endParaRPr lang="en-US" dirty="0"/>
          </a:p>
          <a:p>
            <a:r>
              <a:rPr lang="en-US" dirty="0"/>
              <a:t>Edit the SVG file with another free tool, Inkscape</a:t>
            </a:r>
          </a:p>
          <a:p>
            <a:pPr marL="0" indent="0">
              <a:buNone/>
            </a:pPr>
            <a:r>
              <a:rPr lang="en-US" dirty="0"/>
              <a:t>	</a:t>
            </a:r>
            <a:r>
              <a:rPr lang="en-US" dirty="0">
                <a:hlinkClick r:id="rId2"/>
              </a:rPr>
              <a:t>https://inkscape.org/</a:t>
            </a:r>
            <a:endParaRPr lang="en-US" dirty="0"/>
          </a:p>
          <a:p>
            <a:pPr marL="0" indent="0">
              <a:buNone/>
            </a:pPr>
            <a:endParaRPr lang="en-US" dirty="0"/>
          </a:p>
          <a:p>
            <a:r>
              <a:rPr lang="en-US" dirty="0"/>
              <a:t>Right-click on the tree, ungroup</a:t>
            </a:r>
          </a:p>
          <a:p>
            <a:r>
              <a:rPr lang="en-US" dirty="0"/>
              <a:t>This button lets you edit the text: </a:t>
            </a:r>
          </a:p>
          <a:p>
            <a:r>
              <a:rPr lang="en-US" dirty="0"/>
              <a:t>You can select specific branches with the select button: </a:t>
            </a:r>
          </a:p>
          <a:p>
            <a:r>
              <a:rPr lang="en-US" dirty="0"/>
              <a:t>Click on some branches, then Object--&gt;"Fill and Stroke" to change their thickness and color</a:t>
            </a:r>
          </a:p>
        </p:txBody>
      </p:sp>
      <p:sp>
        <p:nvSpPr>
          <p:cNvPr id="3" name="Text Placeholder 2">
            <a:extLst>
              <a:ext uri="{FF2B5EF4-FFF2-40B4-BE49-F238E27FC236}">
                <a16:creationId xmlns:a16="http://schemas.microsoft.com/office/drawing/2014/main" id="{91A6AFD8-D947-4473-A5DA-65AE54BE5C51}"/>
              </a:ext>
            </a:extLst>
          </p:cNvPr>
          <p:cNvSpPr>
            <a:spLocks noGrp="1"/>
          </p:cNvSpPr>
          <p:nvPr>
            <p:ph type="body" sz="quarter" idx="10"/>
          </p:nvPr>
        </p:nvSpPr>
        <p:spPr/>
        <p:txBody>
          <a:bodyPr/>
          <a:lstStyle/>
          <a:p>
            <a:r>
              <a:rPr lang="en-US" dirty="0"/>
              <a:t>Beautify the Tree</a:t>
            </a:r>
          </a:p>
        </p:txBody>
      </p:sp>
      <p:pic>
        <p:nvPicPr>
          <p:cNvPr id="4" name="Picture 2" descr="Inkscape - Wikipedia">
            <a:extLst>
              <a:ext uri="{FF2B5EF4-FFF2-40B4-BE49-F238E27FC236}">
                <a16:creationId xmlns:a16="http://schemas.microsoft.com/office/drawing/2014/main" id="{0F878B7A-0A14-482B-9899-19698FC21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9937" y="84615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0A37F1-1DBA-4F0A-B4B6-898270E14E78}"/>
              </a:ext>
            </a:extLst>
          </p:cNvPr>
          <p:cNvPicPr>
            <a:picLocks noChangeAspect="1"/>
          </p:cNvPicPr>
          <p:nvPr/>
        </p:nvPicPr>
        <p:blipFill>
          <a:blip r:embed="rId4"/>
          <a:stretch>
            <a:fillRect/>
          </a:stretch>
        </p:blipFill>
        <p:spPr>
          <a:xfrm>
            <a:off x="5486400" y="56653"/>
            <a:ext cx="1905000" cy="1611345"/>
          </a:xfrm>
          <a:prstGeom prst="rect">
            <a:avLst/>
          </a:prstGeom>
        </p:spPr>
      </p:pic>
      <p:pic>
        <p:nvPicPr>
          <p:cNvPr id="8" name="Picture 7">
            <a:extLst>
              <a:ext uri="{FF2B5EF4-FFF2-40B4-BE49-F238E27FC236}">
                <a16:creationId xmlns:a16="http://schemas.microsoft.com/office/drawing/2014/main" id="{E132F7AC-00AD-494A-ACDC-17388238C01A}"/>
              </a:ext>
            </a:extLst>
          </p:cNvPr>
          <p:cNvPicPr>
            <a:picLocks noChangeAspect="1"/>
          </p:cNvPicPr>
          <p:nvPr/>
        </p:nvPicPr>
        <p:blipFill>
          <a:blip r:embed="rId5"/>
          <a:stretch>
            <a:fillRect/>
          </a:stretch>
        </p:blipFill>
        <p:spPr>
          <a:xfrm>
            <a:off x="5857842" y="3505200"/>
            <a:ext cx="476316" cy="400106"/>
          </a:xfrm>
          <a:prstGeom prst="rect">
            <a:avLst/>
          </a:prstGeom>
        </p:spPr>
      </p:pic>
      <p:pic>
        <p:nvPicPr>
          <p:cNvPr id="10" name="Picture 9">
            <a:extLst>
              <a:ext uri="{FF2B5EF4-FFF2-40B4-BE49-F238E27FC236}">
                <a16:creationId xmlns:a16="http://schemas.microsoft.com/office/drawing/2014/main" id="{3A594DB4-8FFA-45B9-885B-4CFF9F42502C}"/>
              </a:ext>
            </a:extLst>
          </p:cNvPr>
          <p:cNvPicPr>
            <a:picLocks noChangeAspect="1"/>
          </p:cNvPicPr>
          <p:nvPr/>
        </p:nvPicPr>
        <p:blipFill>
          <a:blip r:embed="rId6"/>
          <a:stretch>
            <a:fillRect/>
          </a:stretch>
        </p:blipFill>
        <p:spPr>
          <a:xfrm>
            <a:off x="9301162" y="3941085"/>
            <a:ext cx="438211" cy="390580"/>
          </a:xfrm>
          <a:prstGeom prst="rect">
            <a:avLst/>
          </a:prstGeom>
        </p:spPr>
      </p:pic>
      <p:pic>
        <p:nvPicPr>
          <p:cNvPr id="12" name="Picture 11">
            <a:extLst>
              <a:ext uri="{FF2B5EF4-FFF2-40B4-BE49-F238E27FC236}">
                <a16:creationId xmlns:a16="http://schemas.microsoft.com/office/drawing/2014/main" id="{4B991DB3-56CF-464C-A80A-A9B89C5AA374}"/>
              </a:ext>
            </a:extLst>
          </p:cNvPr>
          <p:cNvPicPr>
            <a:picLocks noChangeAspect="1"/>
          </p:cNvPicPr>
          <p:nvPr/>
        </p:nvPicPr>
        <p:blipFill rotWithShape="1">
          <a:blip r:embed="rId7"/>
          <a:srcRect r="47700"/>
          <a:stretch/>
        </p:blipFill>
        <p:spPr>
          <a:xfrm>
            <a:off x="119063" y="5278851"/>
            <a:ext cx="3886200" cy="1600423"/>
          </a:xfrm>
          <a:prstGeom prst="rect">
            <a:avLst/>
          </a:prstGeom>
        </p:spPr>
      </p:pic>
      <p:pic>
        <p:nvPicPr>
          <p:cNvPr id="14" name="Picture 13">
            <a:extLst>
              <a:ext uri="{FF2B5EF4-FFF2-40B4-BE49-F238E27FC236}">
                <a16:creationId xmlns:a16="http://schemas.microsoft.com/office/drawing/2014/main" id="{59405A99-096F-4B83-98C1-F3C104BC06BD}"/>
              </a:ext>
            </a:extLst>
          </p:cNvPr>
          <p:cNvPicPr>
            <a:picLocks noChangeAspect="1"/>
          </p:cNvPicPr>
          <p:nvPr/>
        </p:nvPicPr>
        <p:blipFill rotWithShape="1">
          <a:blip r:embed="rId8"/>
          <a:srcRect r="48237"/>
          <a:stretch/>
        </p:blipFill>
        <p:spPr>
          <a:xfrm>
            <a:off x="8077200" y="5212388"/>
            <a:ext cx="4038600" cy="1552792"/>
          </a:xfrm>
          <a:prstGeom prst="rect">
            <a:avLst/>
          </a:prstGeom>
        </p:spPr>
      </p:pic>
      <p:pic>
        <p:nvPicPr>
          <p:cNvPr id="16" name="Picture 15">
            <a:extLst>
              <a:ext uri="{FF2B5EF4-FFF2-40B4-BE49-F238E27FC236}">
                <a16:creationId xmlns:a16="http://schemas.microsoft.com/office/drawing/2014/main" id="{167AE053-2BFB-4604-8038-51248829CFE2}"/>
              </a:ext>
            </a:extLst>
          </p:cNvPr>
          <p:cNvPicPr>
            <a:picLocks noChangeAspect="1"/>
          </p:cNvPicPr>
          <p:nvPr/>
        </p:nvPicPr>
        <p:blipFill>
          <a:blip r:embed="rId9"/>
          <a:stretch>
            <a:fillRect/>
          </a:stretch>
        </p:blipFill>
        <p:spPr>
          <a:xfrm>
            <a:off x="4757535" y="5410200"/>
            <a:ext cx="2905530" cy="819264"/>
          </a:xfrm>
          <a:prstGeom prst="rect">
            <a:avLst/>
          </a:prstGeom>
        </p:spPr>
      </p:pic>
    </p:spTree>
    <p:extLst>
      <p:ext uri="{BB962C8B-B14F-4D97-AF65-F5344CB8AC3E}">
        <p14:creationId xmlns:p14="http://schemas.microsoft.com/office/powerpoint/2010/main" val="645700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B17F71-3C01-43AF-BCF4-8DA8133EF8D4}"/>
              </a:ext>
            </a:extLst>
          </p:cNvPr>
          <p:cNvSpPr>
            <a:spLocks noGrp="1"/>
          </p:cNvSpPr>
          <p:nvPr>
            <p:ph type="body" sz="quarter" idx="10"/>
          </p:nvPr>
        </p:nvSpPr>
        <p:spPr/>
        <p:txBody>
          <a:bodyPr/>
          <a:lstStyle/>
          <a:p>
            <a:r>
              <a:rPr lang="en-US" dirty="0"/>
              <a:t>Protein in need of a phylogenetic tree</a:t>
            </a:r>
          </a:p>
        </p:txBody>
      </p:sp>
      <p:pic>
        <p:nvPicPr>
          <p:cNvPr id="4" name="Immagine 6">
            <a:extLst>
              <a:ext uri="{FF2B5EF4-FFF2-40B4-BE49-F238E27FC236}">
                <a16:creationId xmlns:a16="http://schemas.microsoft.com/office/drawing/2014/main" id="{2646C732-55C8-425C-9F98-3CBA485E30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05"/>
          <a:stretch/>
        </p:blipFill>
        <p:spPr>
          <a:xfrm>
            <a:off x="457200" y="843221"/>
            <a:ext cx="3892378" cy="5762367"/>
          </a:xfrm>
          <a:prstGeom prst="rect">
            <a:avLst/>
          </a:prstGeom>
        </p:spPr>
      </p:pic>
      <p:sp>
        <p:nvSpPr>
          <p:cNvPr id="5" name="TextBox 4">
            <a:extLst>
              <a:ext uri="{FF2B5EF4-FFF2-40B4-BE49-F238E27FC236}">
                <a16:creationId xmlns:a16="http://schemas.microsoft.com/office/drawing/2014/main" id="{36D3F5E5-D80D-4784-B298-DECA8289327F}"/>
              </a:ext>
            </a:extLst>
          </p:cNvPr>
          <p:cNvSpPr txBox="1"/>
          <p:nvPr/>
        </p:nvSpPr>
        <p:spPr>
          <a:xfrm>
            <a:off x="4724400" y="838200"/>
            <a:ext cx="6705600" cy="2862322"/>
          </a:xfrm>
          <a:prstGeom prst="rect">
            <a:avLst/>
          </a:prstGeom>
          <a:noFill/>
        </p:spPr>
        <p:txBody>
          <a:bodyPr wrap="square" rtlCol="0">
            <a:spAutoFit/>
          </a:bodyPr>
          <a:lstStyle/>
          <a:p>
            <a:pPr algn="l"/>
            <a:r>
              <a:rPr lang="en-US" sz="2000" b="1" dirty="0">
                <a:latin typeface="Century Gothic" panose="020B0502020202020204" pitchFamily="34" charset="0"/>
              </a:rPr>
              <a:t>ELOB</a:t>
            </a:r>
            <a:r>
              <a:rPr lang="en-US" sz="2000" dirty="0">
                <a:latin typeface="Century Gothic" panose="020B0502020202020204" pitchFamily="34" charset="0"/>
              </a:rPr>
              <a:t>: upregulated in cells during SARS-CoV-2 infection</a:t>
            </a:r>
          </a:p>
          <a:p>
            <a:pPr algn="l"/>
            <a:endParaRPr lang="en-US" sz="2000" dirty="0">
              <a:latin typeface="Century Gothic" panose="020B0502020202020204" pitchFamily="34" charset="0"/>
            </a:endParaRPr>
          </a:p>
          <a:p>
            <a:pPr algn="l"/>
            <a:r>
              <a:rPr lang="en-US" sz="2000" dirty="0" err="1">
                <a:latin typeface="Century Gothic" panose="020B0502020202020204" pitchFamily="34" charset="0"/>
              </a:rPr>
              <a:t>Elongin</a:t>
            </a:r>
            <a:r>
              <a:rPr lang="en-US" sz="2000" dirty="0">
                <a:latin typeface="Century Gothic" panose="020B0502020202020204" pitchFamily="34" charset="0"/>
              </a:rPr>
              <a:t> B: helps the RNA Polymerase II in not stalling during transcription</a:t>
            </a:r>
          </a:p>
          <a:p>
            <a:pPr algn="l"/>
            <a:endParaRPr lang="en-US" sz="2000" dirty="0">
              <a:latin typeface="Century Gothic" panose="020B0502020202020204" pitchFamily="34" charset="0"/>
            </a:endParaRPr>
          </a:p>
          <a:p>
            <a:pPr algn="l"/>
            <a:r>
              <a:rPr lang="en-US" sz="2000" dirty="0">
                <a:latin typeface="Century Gothic" panose="020B0502020202020204" pitchFamily="34" charset="0"/>
              </a:rPr>
              <a:t>Check it on </a:t>
            </a:r>
            <a:r>
              <a:rPr lang="en-US" sz="2000" dirty="0">
                <a:latin typeface="Century Gothic" panose="020B0502020202020204" pitchFamily="34" charset="0"/>
                <a:hlinkClick r:id="rId3"/>
              </a:rPr>
              <a:t>GeneCards</a:t>
            </a:r>
            <a:endParaRPr lang="en-US" sz="2000" dirty="0">
              <a:latin typeface="Century Gothic" panose="020B0502020202020204" pitchFamily="34" charset="0"/>
            </a:endParaRPr>
          </a:p>
          <a:p>
            <a:pPr algn="l"/>
            <a:endParaRPr lang="en-US" sz="2000" dirty="0">
              <a:latin typeface="Century Gothic" panose="020B0502020202020204" pitchFamily="34" charset="0"/>
            </a:endParaRPr>
          </a:p>
          <a:p>
            <a:pPr algn="l"/>
            <a:endParaRPr lang="en-US" sz="2000" dirty="0">
              <a:latin typeface="Century Gothic" panose="020B0502020202020204" pitchFamily="34" charset="0"/>
            </a:endParaRPr>
          </a:p>
        </p:txBody>
      </p:sp>
      <p:pic>
        <p:nvPicPr>
          <p:cNvPr id="2050" name="Picture 2" descr="ELOB - Wikipedia">
            <a:extLst>
              <a:ext uri="{FF2B5EF4-FFF2-40B4-BE49-F238E27FC236}">
                <a16:creationId xmlns:a16="http://schemas.microsoft.com/office/drawing/2014/main" id="{6C6C4830-2647-4AE8-B83E-00F0A6A2D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276600"/>
            <a:ext cx="5427328" cy="332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72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AB91E2-7B65-4FE9-B97C-52931CFABC1C}"/>
              </a:ext>
            </a:extLst>
          </p:cNvPr>
          <p:cNvSpPr>
            <a:spLocks noGrp="1"/>
          </p:cNvSpPr>
          <p:nvPr>
            <p:ph type="body" sz="quarter" idx="11"/>
          </p:nvPr>
        </p:nvSpPr>
        <p:spPr>
          <a:xfrm>
            <a:off x="119063" y="692696"/>
            <a:ext cx="8353201" cy="432048"/>
          </a:xfrm>
        </p:spPr>
        <p:txBody>
          <a:bodyPr/>
          <a:lstStyle/>
          <a:p>
            <a:pPr marL="0" indent="0">
              <a:buNone/>
            </a:pPr>
            <a:r>
              <a:rPr lang="en-US" i="1" dirty="0"/>
              <a:t>The history of the evolution of a species or sequence</a:t>
            </a:r>
            <a:endParaRPr lang="en-GB" i="1" dirty="0"/>
          </a:p>
        </p:txBody>
      </p:sp>
      <p:sp>
        <p:nvSpPr>
          <p:cNvPr id="3" name="Text Placeholder 2">
            <a:extLst>
              <a:ext uri="{FF2B5EF4-FFF2-40B4-BE49-F238E27FC236}">
                <a16:creationId xmlns:a16="http://schemas.microsoft.com/office/drawing/2014/main" id="{A1F1D8F6-30A2-43FB-8684-F2F5ABB8CDEE}"/>
              </a:ext>
            </a:extLst>
          </p:cNvPr>
          <p:cNvSpPr>
            <a:spLocks noGrp="1"/>
          </p:cNvSpPr>
          <p:nvPr>
            <p:ph type="body" sz="quarter" idx="10"/>
          </p:nvPr>
        </p:nvSpPr>
        <p:spPr/>
        <p:txBody>
          <a:bodyPr/>
          <a:lstStyle/>
          <a:p>
            <a:r>
              <a:rPr lang="en-US" dirty="0"/>
              <a:t>Phylogeny</a:t>
            </a:r>
            <a:endParaRPr lang="en-GB" dirty="0"/>
          </a:p>
        </p:txBody>
      </p:sp>
      <p:pic>
        <p:nvPicPr>
          <p:cNvPr id="1030" name="Picture 6" descr="Image result for yggdrasil">
            <a:extLst>
              <a:ext uri="{FF2B5EF4-FFF2-40B4-BE49-F238E27FC236}">
                <a16:creationId xmlns:a16="http://schemas.microsoft.com/office/drawing/2014/main" id="{E6DB7E43-111F-499E-AD60-9309D5AA26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1556792"/>
            <a:ext cx="2205815" cy="30689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tree of life phylogenetic">
            <a:extLst>
              <a:ext uri="{FF2B5EF4-FFF2-40B4-BE49-F238E27FC236}">
                <a16:creationId xmlns:a16="http://schemas.microsoft.com/office/drawing/2014/main" id="{3FFD09D7-D649-49A5-A494-DF36BB8B1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1559322"/>
            <a:ext cx="4286250" cy="2314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0730F3-8C95-4ED6-800A-8E0EF0120866}"/>
              </a:ext>
            </a:extLst>
          </p:cNvPr>
          <p:cNvSpPr txBox="1"/>
          <p:nvPr/>
        </p:nvSpPr>
        <p:spPr>
          <a:xfrm>
            <a:off x="4367808" y="3861048"/>
            <a:ext cx="1944216"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a:latin typeface="Century Gothic" panose="020B0502020202020204" pitchFamily="34" charset="0"/>
              </a:rPr>
              <a:t>LUCA</a:t>
            </a:r>
          </a:p>
          <a:p>
            <a:pPr algn="ctr"/>
            <a:r>
              <a:rPr lang="en-US" sz="2000">
                <a:latin typeface="Century Gothic" panose="020B0502020202020204" pitchFamily="34" charset="0"/>
              </a:rPr>
              <a:t>Last </a:t>
            </a:r>
            <a:r>
              <a:rPr lang="en-US" sz="2000" dirty="0">
                <a:latin typeface="Century Gothic" panose="020B0502020202020204" pitchFamily="34" charset="0"/>
              </a:rPr>
              <a:t>Universal Common Ancestor</a:t>
            </a:r>
          </a:p>
        </p:txBody>
      </p:sp>
      <p:pic>
        <p:nvPicPr>
          <p:cNvPr id="8" name="Picture 2" descr="Image result for darwin">
            <a:extLst>
              <a:ext uri="{FF2B5EF4-FFF2-40B4-BE49-F238E27FC236}">
                <a16:creationId xmlns:a16="http://schemas.microsoft.com/office/drawing/2014/main" id="{CC44A9AA-4DC8-4B03-AAFD-84C45D54C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3539" y="185180"/>
            <a:ext cx="2861320" cy="35005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alheim Wiki">
            <a:extLst>
              <a:ext uri="{FF2B5EF4-FFF2-40B4-BE49-F238E27FC236}">
                <a16:creationId xmlns:a16="http://schemas.microsoft.com/office/drawing/2014/main" id="{8549F09A-A5B2-469E-BB7A-F07B8DAF233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6800"/>
          <a:stretch/>
        </p:blipFill>
        <p:spPr bwMode="auto">
          <a:xfrm>
            <a:off x="620001" y="3545248"/>
            <a:ext cx="381000" cy="1862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oup of cats on a table&#10;&#10;Description automatically generated with medium confidence">
            <a:extLst>
              <a:ext uri="{FF2B5EF4-FFF2-40B4-BE49-F238E27FC236}">
                <a16:creationId xmlns:a16="http://schemas.microsoft.com/office/drawing/2014/main" id="{F12C7023-45A0-4B82-BDFA-025FF069AE44}"/>
              </a:ext>
            </a:extLst>
          </p:cNvPr>
          <p:cNvPicPr>
            <a:picLocks noChangeAspect="1"/>
          </p:cNvPicPr>
          <p:nvPr/>
        </p:nvPicPr>
        <p:blipFill rotWithShape="1">
          <a:blip r:embed="rId6">
            <a:extLst>
              <a:ext uri="{28A0092B-C50C-407E-A947-70E740481C1C}">
                <a14:useLocalDpi xmlns:a14="http://schemas.microsoft.com/office/drawing/2010/main" val="0"/>
              </a:ext>
            </a:extLst>
          </a:blip>
          <a:srcRect b="8245"/>
          <a:stretch/>
        </p:blipFill>
        <p:spPr>
          <a:xfrm>
            <a:off x="6759995" y="3811081"/>
            <a:ext cx="3947088" cy="2927969"/>
          </a:xfrm>
          <a:prstGeom prst="rect">
            <a:avLst/>
          </a:prstGeom>
        </p:spPr>
      </p:pic>
    </p:spTree>
    <p:extLst>
      <p:ext uri="{BB962C8B-B14F-4D97-AF65-F5344CB8AC3E}">
        <p14:creationId xmlns:p14="http://schemas.microsoft.com/office/powerpoint/2010/main" val="917256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e 33">
            <a:extLst>
              <a:ext uri="{FF2B5EF4-FFF2-40B4-BE49-F238E27FC236}">
                <a16:creationId xmlns:a16="http://schemas.microsoft.com/office/drawing/2014/main" id="{B91A31F9-99DB-49E4-A14D-7AA934056429}"/>
              </a:ext>
            </a:extLst>
          </p:cNvPr>
          <p:cNvSpPr/>
          <p:nvPr/>
        </p:nvSpPr>
        <p:spPr>
          <a:xfrm>
            <a:off x="906077" y="2080092"/>
            <a:ext cx="4935894" cy="4667250"/>
          </a:xfrm>
          <a:prstGeom prst="ellipse">
            <a:avLst/>
          </a:prstGeom>
          <a:solidFill>
            <a:schemeClr val="bg1"/>
          </a:solidFill>
          <a:ln w="63500">
            <a:solidFill>
              <a:srgbClr val="E47F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Text Placeholder 2">
            <a:extLst>
              <a:ext uri="{FF2B5EF4-FFF2-40B4-BE49-F238E27FC236}">
                <a16:creationId xmlns:a16="http://schemas.microsoft.com/office/drawing/2014/main" id="{E1C12031-B791-4AF5-846C-BAF8A190B3E3}"/>
              </a:ext>
            </a:extLst>
          </p:cNvPr>
          <p:cNvSpPr>
            <a:spLocks noGrp="1"/>
          </p:cNvSpPr>
          <p:nvPr>
            <p:ph type="body" sz="quarter" idx="10"/>
          </p:nvPr>
        </p:nvSpPr>
        <p:spPr/>
        <p:txBody>
          <a:bodyPr/>
          <a:lstStyle/>
          <a:p>
            <a:r>
              <a:rPr lang="en-US" dirty="0"/>
              <a:t>The ELOB hypothesis</a:t>
            </a:r>
          </a:p>
        </p:txBody>
      </p:sp>
      <p:sp>
        <p:nvSpPr>
          <p:cNvPr id="46" name="Ottagono 34">
            <a:extLst>
              <a:ext uri="{FF2B5EF4-FFF2-40B4-BE49-F238E27FC236}">
                <a16:creationId xmlns:a16="http://schemas.microsoft.com/office/drawing/2014/main" id="{3186ED19-DE65-4083-BFC1-9F036724BCC4}"/>
              </a:ext>
            </a:extLst>
          </p:cNvPr>
          <p:cNvSpPr/>
          <p:nvPr/>
        </p:nvSpPr>
        <p:spPr>
          <a:xfrm>
            <a:off x="1671187" y="5143836"/>
            <a:ext cx="3405673" cy="825759"/>
          </a:xfrm>
          <a:prstGeom prst="octagon">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RNA Methylator</a:t>
            </a:r>
          </a:p>
        </p:txBody>
      </p:sp>
      <p:sp>
        <p:nvSpPr>
          <p:cNvPr id="47" name="Cerchio parziale 36">
            <a:extLst>
              <a:ext uri="{FF2B5EF4-FFF2-40B4-BE49-F238E27FC236}">
                <a16:creationId xmlns:a16="http://schemas.microsoft.com/office/drawing/2014/main" id="{F6322CCD-95CE-46F9-A5C1-21855AE0FCDD}"/>
              </a:ext>
            </a:extLst>
          </p:cNvPr>
          <p:cNvSpPr/>
          <p:nvPr/>
        </p:nvSpPr>
        <p:spPr>
          <a:xfrm>
            <a:off x="2943265" y="4444281"/>
            <a:ext cx="438538" cy="545662"/>
          </a:xfrm>
          <a:prstGeom prst="pie">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48" name="CasellaDiTesto 37">
            <a:extLst>
              <a:ext uri="{FF2B5EF4-FFF2-40B4-BE49-F238E27FC236}">
                <a16:creationId xmlns:a16="http://schemas.microsoft.com/office/drawing/2014/main" id="{A42EDA03-A264-4639-89F7-25737DE7C85D}"/>
              </a:ext>
            </a:extLst>
          </p:cNvPr>
          <p:cNvSpPr txBox="1"/>
          <p:nvPr/>
        </p:nvSpPr>
        <p:spPr>
          <a:xfrm rot="2551439">
            <a:off x="5125404" y="4586306"/>
            <a:ext cx="793101" cy="261610"/>
          </a:xfrm>
          <a:prstGeom prst="rect">
            <a:avLst/>
          </a:prstGeom>
          <a:noFill/>
        </p:spPr>
        <p:txBody>
          <a:bodyPr wrap="square" rtlCol="0">
            <a:spAutoFit/>
          </a:bodyPr>
          <a:lstStyle/>
          <a:p>
            <a:pPr algn="ctr"/>
            <a:r>
              <a:rPr lang="it-IT" sz="1100" b="1" dirty="0"/>
              <a:t>AAAAA</a:t>
            </a:r>
          </a:p>
        </p:txBody>
      </p:sp>
      <p:sp>
        <p:nvSpPr>
          <p:cNvPr id="49" name="Freccia in su 38">
            <a:extLst>
              <a:ext uri="{FF2B5EF4-FFF2-40B4-BE49-F238E27FC236}">
                <a16:creationId xmlns:a16="http://schemas.microsoft.com/office/drawing/2014/main" id="{53FED16B-FDE2-48E4-B649-3442722B81AB}"/>
              </a:ext>
            </a:extLst>
          </p:cNvPr>
          <p:cNvSpPr/>
          <p:nvPr/>
        </p:nvSpPr>
        <p:spPr>
          <a:xfrm>
            <a:off x="3695930" y="3663553"/>
            <a:ext cx="322354" cy="352730"/>
          </a:xfrm>
          <a:prstGeom prst="up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b="1">
              <a:ln w="22225">
                <a:solidFill>
                  <a:schemeClr val="accent2"/>
                </a:solidFill>
                <a:prstDash val="solid"/>
              </a:ln>
              <a:solidFill>
                <a:schemeClr val="accent2">
                  <a:lumMod val="40000"/>
                  <a:lumOff val="60000"/>
                </a:schemeClr>
              </a:solidFill>
            </a:endParaRPr>
          </a:p>
        </p:txBody>
      </p:sp>
      <p:sp>
        <p:nvSpPr>
          <p:cNvPr id="50" name="Cerchio parziale 41">
            <a:extLst>
              <a:ext uri="{FF2B5EF4-FFF2-40B4-BE49-F238E27FC236}">
                <a16:creationId xmlns:a16="http://schemas.microsoft.com/office/drawing/2014/main" id="{42DFC318-DE12-4672-80A6-C57D1CCC9951}"/>
              </a:ext>
            </a:extLst>
          </p:cNvPr>
          <p:cNvSpPr/>
          <p:nvPr/>
        </p:nvSpPr>
        <p:spPr>
          <a:xfrm>
            <a:off x="4666870" y="4331903"/>
            <a:ext cx="438538" cy="545662"/>
          </a:xfrm>
          <a:prstGeom prst="pie">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51" name="Figura a mano libera: forma 42">
            <a:extLst>
              <a:ext uri="{FF2B5EF4-FFF2-40B4-BE49-F238E27FC236}">
                <a16:creationId xmlns:a16="http://schemas.microsoft.com/office/drawing/2014/main" id="{E2067452-39D9-49FE-90F6-AE339291E3E9}"/>
              </a:ext>
            </a:extLst>
          </p:cNvPr>
          <p:cNvSpPr/>
          <p:nvPr/>
        </p:nvSpPr>
        <p:spPr>
          <a:xfrm>
            <a:off x="1465914" y="4158817"/>
            <a:ext cx="3844213" cy="699950"/>
          </a:xfrm>
          <a:custGeom>
            <a:avLst/>
            <a:gdLst>
              <a:gd name="connsiteX0" fmla="*/ 0 w 3844213"/>
              <a:gd name="connsiteY0" fmla="*/ 289403 h 699950"/>
              <a:gd name="connsiteX1" fmla="*/ 149290 w 3844213"/>
              <a:gd name="connsiteY1" fmla="*/ 233420 h 699950"/>
              <a:gd name="connsiteX2" fmla="*/ 289249 w 3844213"/>
              <a:gd name="connsiteY2" fmla="*/ 177436 h 699950"/>
              <a:gd name="connsiteX3" fmla="*/ 326572 w 3844213"/>
              <a:gd name="connsiteY3" fmla="*/ 158775 h 699950"/>
              <a:gd name="connsiteX4" fmla="*/ 429209 w 3844213"/>
              <a:gd name="connsiteY4" fmla="*/ 112122 h 699950"/>
              <a:gd name="connsiteX5" fmla="*/ 541176 w 3844213"/>
              <a:gd name="connsiteY5" fmla="*/ 46807 h 699950"/>
              <a:gd name="connsiteX6" fmla="*/ 643813 w 3844213"/>
              <a:gd name="connsiteY6" fmla="*/ 28146 h 699950"/>
              <a:gd name="connsiteX7" fmla="*/ 699796 w 3844213"/>
              <a:gd name="connsiteY7" fmla="*/ 154 h 699950"/>
              <a:gd name="connsiteX8" fmla="*/ 737119 w 3844213"/>
              <a:gd name="connsiteY8" fmla="*/ 18816 h 699950"/>
              <a:gd name="connsiteX9" fmla="*/ 793102 w 3844213"/>
              <a:gd name="connsiteY9" fmla="*/ 84130 h 699950"/>
              <a:gd name="connsiteX10" fmla="*/ 821094 w 3844213"/>
              <a:gd name="connsiteY10" fmla="*/ 130783 h 699950"/>
              <a:gd name="connsiteX11" fmla="*/ 849086 w 3844213"/>
              <a:gd name="connsiteY11" fmla="*/ 158775 h 699950"/>
              <a:gd name="connsiteX12" fmla="*/ 858417 w 3844213"/>
              <a:gd name="connsiteY12" fmla="*/ 186767 h 699950"/>
              <a:gd name="connsiteX13" fmla="*/ 877078 w 3844213"/>
              <a:gd name="connsiteY13" fmla="*/ 261411 h 699950"/>
              <a:gd name="connsiteX14" fmla="*/ 923731 w 3844213"/>
              <a:gd name="connsiteY14" fmla="*/ 354718 h 699950"/>
              <a:gd name="connsiteX15" fmla="*/ 951723 w 3844213"/>
              <a:gd name="connsiteY15" fmla="*/ 448024 h 699950"/>
              <a:gd name="connsiteX16" fmla="*/ 961053 w 3844213"/>
              <a:gd name="connsiteY16" fmla="*/ 513338 h 699950"/>
              <a:gd name="connsiteX17" fmla="*/ 979715 w 3844213"/>
              <a:gd name="connsiteY17" fmla="*/ 531999 h 699950"/>
              <a:gd name="connsiteX18" fmla="*/ 1110343 w 3844213"/>
              <a:gd name="connsiteY18" fmla="*/ 578652 h 699950"/>
              <a:gd name="connsiteX19" fmla="*/ 1147666 w 3844213"/>
              <a:gd name="connsiteY19" fmla="*/ 587983 h 699950"/>
              <a:gd name="connsiteX20" fmla="*/ 1278294 w 3844213"/>
              <a:gd name="connsiteY20" fmla="*/ 606644 h 699950"/>
              <a:gd name="connsiteX21" fmla="*/ 1632858 w 3844213"/>
              <a:gd name="connsiteY21" fmla="*/ 597314 h 699950"/>
              <a:gd name="connsiteX22" fmla="*/ 1726164 w 3844213"/>
              <a:gd name="connsiteY22" fmla="*/ 550660 h 699950"/>
              <a:gd name="connsiteX23" fmla="*/ 1782147 w 3844213"/>
              <a:gd name="connsiteY23" fmla="*/ 494677 h 699950"/>
              <a:gd name="connsiteX24" fmla="*/ 1810139 w 3844213"/>
              <a:gd name="connsiteY24" fmla="*/ 476016 h 699950"/>
              <a:gd name="connsiteX25" fmla="*/ 1847462 w 3844213"/>
              <a:gd name="connsiteY25" fmla="*/ 448024 h 699950"/>
              <a:gd name="connsiteX26" fmla="*/ 1894115 w 3844213"/>
              <a:gd name="connsiteY26" fmla="*/ 429363 h 699950"/>
              <a:gd name="connsiteX27" fmla="*/ 1950098 w 3844213"/>
              <a:gd name="connsiteY27" fmla="*/ 392040 h 699950"/>
              <a:gd name="connsiteX28" fmla="*/ 2034074 w 3844213"/>
              <a:gd name="connsiteY28" fmla="*/ 345387 h 699950"/>
              <a:gd name="connsiteX29" fmla="*/ 2090058 w 3844213"/>
              <a:gd name="connsiteY29" fmla="*/ 308065 h 699950"/>
              <a:gd name="connsiteX30" fmla="*/ 2146041 w 3844213"/>
              <a:gd name="connsiteY30" fmla="*/ 270742 h 699950"/>
              <a:gd name="connsiteX31" fmla="*/ 2183364 w 3844213"/>
              <a:gd name="connsiteY31" fmla="*/ 252081 h 699950"/>
              <a:gd name="connsiteX32" fmla="*/ 2239347 w 3844213"/>
              <a:gd name="connsiteY32" fmla="*/ 205428 h 699950"/>
              <a:gd name="connsiteX33" fmla="*/ 2258009 w 3844213"/>
              <a:gd name="connsiteY33" fmla="*/ 186767 h 699950"/>
              <a:gd name="connsiteX34" fmla="*/ 2286000 w 3844213"/>
              <a:gd name="connsiteY34" fmla="*/ 177436 h 699950"/>
              <a:gd name="connsiteX35" fmla="*/ 2304662 w 3844213"/>
              <a:gd name="connsiteY35" fmla="*/ 149444 h 699950"/>
              <a:gd name="connsiteX36" fmla="*/ 2332653 w 3844213"/>
              <a:gd name="connsiteY36" fmla="*/ 130783 h 699950"/>
              <a:gd name="connsiteX37" fmla="*/ 2407298 w 3844213"/>
              <a:gd name="connsiteY37" fmla="*/ 158775 h 699950"/>
              <a:gd name="connsiteX38" fmla="*/ 2425960 w 3844213"/>
              <a:gd name="connsiteY38" fmla="*/ 186767 h 699950"/>
              <a:gd name="connsiteX39" fmla="*/ 2500605 w 3844213"/>
              <a:gd name="connsiteY39" fmla="*/ 242750 h 699950"/>
              <a:gd name="connsiteX40" fmla="*/ 2537927 w 3844213"/>
              <a:gd name="connsiteY40" fmla="*/ 317395 h 699950"/>
              <a:gd name="connsiteX41" fmla="*/ 2556588 w 3844213"/>
              <a:gd name="connsiteY41" fmla="*/ 354718 h 699950"/>
              <a:gd name="connsiteX42" fmla="*/ 2565919 w 3844213"/>
              <a:gd name="connsiteY42" fmla="*/ 392040 h 699950"/>
              <a:gd name="connsiteX43" fmla="*/ 2612572 w 3844213"/>
              <a:gd name="connsiteY43" fmla="*/ 448024 h 699950"/>
              <a:gd name="connsiteX44" fmla="*/ 2659225 w 3844213"/>
              <a:gd name="connsiteY44" fmla="*/ 494677 h 699950"/>
              <a:gd name="connsiteX45" fmla="*/ 2715209 w 3844213"/>
              <a:gd name="connsiteY45" fmla="*/ 578652 h 699950"/>
              <a:gd name="connsiteX46" fmla="*/ 2733870 w 3844213"/>
              <a:gd name="connsiteY46" fmla="*/ 597314 h 699950"/>
              <a:gd name="connsiteX47" fmla="*/ 2752531 w 3844213"/>
              <a:gd name="connsiteY47" fmla="*/ 625305 h 699950"/>
              <a:gd name="connsiteX48" fmla="*/ 2817845 w 3844213"/>
              <a:gd name="connsiteY48" fmla="*/ 662628 h 699950"/>
              <a:gd name="connsiteX49" fmla="*/ 2873829 w 3844213"/>
              <a:gd name="connsiteY49" fmla="*/ 699950 h 699950"/>
              <a:gd name="connsiteX50" fmla="*/ 3032449 w 3844213"/>
              <a:gd name="connsiteY50" fmla="*/ 690620 h 699950"/>
              <a:gd name="connsiteX51" fmla="*/ 3069772 w 3844213"/>
              <a:gd name="connsiteY51" fmla="*/ 662628 h 699950"/>
              <a:gd name="connsiteX52" fmla="*/ 3125756 w 3844213"/>
              <a:gd name="connsiteY52" fmla="*/ 643967 h 699950"/>
              <a:gd name="connsiteX53" fmla="*/ 3191070 w 3844213"/>
              <a:gd name="connsiteY53" fmla="*/ 597314 h 699950"/>
              <a:gd name="connsiteX54" fmla="*/ 3209731 w 3844213"/>
              <a:gd name="connsiteY54" fmla="*/ 569322 h 699950"/>
              <a:gd name="connsiteX55" fmla="*/ 3265715 w 3844213"/>
              <a:gd name="connsiteY55" fmla="*/ 522669 h 699950"/>
              <a:gd name="connsiteX56" fmla="*/ 3284376 w 3844213"/>
              <a:gd name="connsiteY56" fmla="*/ 504007 h 699950"/>
              <a:gd name="connsiteX57" fmla="*/ 3321698 w 3844213"/>
              <a:gd name="connsiteY57" fmla="*/ 485346 h 699950"/>
              <a:gd name="connsiteX58" fmla="*/ 3359021 w 3844213"/>
              <a:gd name="connsiteY58" fmla="*/ 448024 h 699950"/>
              <a:gd name="connsiteX59" fmla="*/ 3424335 w 3844213"/>
              <a:gd name="connsiteY59" fmla="*/ 420032 h 699950"/>
              <a:gd name="connsiteX60" fmla="*/ 3452327 w 3844213"/>
              <a:gd name="connsiteY60" fmla="*/ 401371 h 699950"/>
              <a:gd name="connsiteX61" fmla="*/ 3498980 w 3844213"/>
              <a:gd name="connsiteY61" fmla="*/ 382709 h 699950"/>
              <a:gd name="connsiteX62" fmla="*/ 3545633 w 3844213"/>
              <a:gd name="connsiteY62" fmla="*/ 345387 h 699950"/>
              <a:gd name="connsiteX63" fmla="*/ 3582956 w 3844213"/>
              <a:gd name="connsiteY63" fmla="*/ 326726 h 699950"/>
              <a:gd name="connsiteX64" fmla="*/ 3610947 w 3844213"/>
              <a:gd name="connsiteY64" fmla="*/ 308065 h 699950"/>
              <a:gd name="connsiteX65" fmla="*/ 3648270 w 3844213"/>
              <a:gd name="connsiteY65" fmla="*/ 289403 h 699950"/>
              <a:gd name="connsiteX66" fmla="*/ 3676262 w 3844213"/>
              <a:gd name="connsiteY66" fmla="*/ 270742 h 699950"/>
              <a:gd name="connsiteX67" fmla="*/ 3704253 w 3844213"/>
              <a:gd name="connsiteY67" fmla="*/ 261411 h 699950"/>
              <a:gd name="connsiteX68" fmla="*/ 3797560 w 3844213"/>
              <a:gd name="connsiteY68" fmla="*/ 289403 h 699950"/>
              <a:gd name="connsiteX69" fmla="*/ 3806890 w 3844213"/>
              <a:gd name="connsiteY69" fmla="*/ 317395 h 699950"/>
              <a:gd name="connsiteX70" fmla="*/ 3825551 w 3844213"/>
              <a:gd name="connsiteY70" fmla="*/ 345387 h 699950"/>
              <a:gd name="connsiteX71" fmla="*/ 3844213 w 3844213"/>
              <a:gd name="connsiteY71" fmla="*/ 373379 h 69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844213" h="699950">
                <a:moveTo>
                  <a:pt x="0" y="289403"/>
                </a:moveTo>
                <a:cubicBezTo>
                  <a:pt x="86371" y="237580"/>
                  <a:pt x="10953" y="277105"/>
                  <a:pt x="149290" y="233420"/>
                </a:cubicBezTo>
                <a:cubicBezTo>
                  <a:pt x="185952" y="221843"/>
                  <a:pt x="253135" y="193851"/>
                  <a:pt x="289249" y="177436"/>
                </a:cubicBezTo>
                <a:cubicBezTo>
                  <a:pt x="301912" y="171680"/>
                  <a:pt x="313909" y="164531"/>
                  <a:pt x="326572" y="158775"/>
                </a:cubicBezTo>
                <a:cubicBezTo>
                  <a:pt x="350104" y="148079"/>
                  <a:pt x="402743" y="128002"/>
                  <a:pt x="429209" y="112122"/>
                </a:cubicBezTo>
                <a:cubicBezTo>
                  <a:pt x="486131" y="77968"/>
                  <a:pt x="480407" y="71114"/>
                  <a:pt x="541176" y="46807"/>
                </a:cubicBezTo>
                <a:cubicBezTo>
                  <a:pt x="565614" y="37032"/>
                  <a:pt x="624493" y="30906"/>
                  <a:pt x="643813" y="28146"/>
                </a:cubicBezTo>
                <a:cubicBezTo>
                  <a:pt x="654077" y="21303"/>
                  <a:pt x="683891" y="-2118"/>
                  <a:pt x="699796" y="154"/>
                </a:cubicBezTo>
                <a:cubicBezTo>
                  <a:pt x="713566" y="2121"/>
                  <a:pt x="725800" y="10731"/>
                  <a:pt x="737119" y="18816"/>
                </a:cubicBezTo>
                <a:cubicBezTo>
                  <a:pt x="755470" y="31924"/>
                  <a:pt x="781515" y="66750"/>
                  <a:pt x="793102" y="84130"/>
                </a:cubicBezTo>
                <a:cubicBezTo>
                  <a:pt x="803162" y="99220"/>
                  <a:pt x="810213" y="116275"/>
                  <a:pt x="821094" y="130783"/>
                </a:cubicBezTo>
                <a:cubicBezTo>
                  <a:pt x="829011" y="141339"/>
                  <a:pt x="839755" y="149444"/>
                  <a:pt x="849086" y="158775"/>
                </a:cubicBezTo>
                <a:cubicBezTo>
                  <a:pt x="852196" y="168106"/>
                  <a:pt x="856032" y="177225"/>
                  <a:pt x="858417" y="186767"/>
                </a:cubicBezTo>
                <a:cubicBezTo>
                  <a:pt x="865306" y="214324"/>
                  <a:pt x="865442" y="236199"/>
                  <a:pt x="877078" y="261411"/>
                </a:cubicBezTo>
                <a:cubicBezTo>
                  <a:pt x="891650" y="292984"/>
                  <a:pt x="912734" y="321729"/>
                  <a:pt x="923731" y="354718"/>
                </a:cubicBezTo>
                <a:cubicBezTo>
                  <a:pt x="940223" y="404190"/>
                  <a:pt x="930360" y="373252"/>
                  <a:pt x="951723" y="448024"/>
                </a:cubicBezTo>
                <a:cubicBezTo>
                  <a:pt x="954833" y="469795"/>
                  <a:pt x="954098" y="492474"/>
                  <a:pt x="961053" y="513338"/>
                </a:cubicBezTo>
                <a:cubicBezTo>
                  <a:pt x="963835" y="521684"/>
                  <a:pt x="972677" y="526721"/>
                  <a:pt x="979715" y="531999"/>
                </a:cubicBezTo>
                <a:cubicBezTo>
                  <a:pt x="1046317" y="581951"/>
                  <a:pt x="1024897" y="567972"/>
                  <a:pt x="1110343" y="578652"/>
                </a:cubicBezTo>
                <a:cubicBezTo>
                  <a:pt x="1122784" y="581762"/>
                  <a:pt x="1134971" y="586169"/>
                  <a:pt x="1147666" y="587983"/>
                </a:cubicBezTo>
                <a:cubicBezTo>
                  <a:pt x="1296167" y="609198"/>
                  <a:pt x="1193239" y="585381"/>
                  <a:pt x="1278294" y="606644"/>
                </a:cubicBezTo>
                <a:cubicBezTo>
                  <a:pt x="1396482" y="603534"/>
                  <a:pt x="1514763" y="602938"/>
                  <a:pt x="1632858" y="597314"/>
                </a:cubicBezTo>
                <a:cubicBezTo>
                  <a:pt x="1666045" y="595734"/>
                  <a:pt x="1704798" y="572026"/>
                  <a:pt x="1726164" y="550660"/>
                </a:cubicBezTo>
                <a:cubicBezTo>
                  <a:pt x="1744825" y="531999"/>
                  <a:pt x="1760189" y="509316"/>
                  <a:pt x="1782147" y="494677"/>
                </a:cubicBezTo>
                <a:cubicBezTo>
                  <a:pt x="1791478" y="488457"/>
                  <a:pt x="1801014" y="482534"/>
                  <a:pt x="1810139" y="476016"/>
                </a:cubicBezTo>
                <a:cubicBezTo>
                  <a:pt x="1822794" y="466977"/>
                  <a:pt x="1833868" y="455576"/>
                  <a:pt x="1847462" y="448024"/>
                </a:cubicBezTo>
                <a:cubicBezTo>
                  <a:pt x="1862103" y="439890"/>
                  <a:pt x="1878564" y="435583"/>
                  <a:pt x="1894115" y="429363"/>
                </a:cubicBezTo>
                <a:cubicBezTo>
                  <a:pt x="1926183" y="397293"/>
                  <a:pt x="1899259" y="420284"/>
                  <a:pt x="1950098" y="392040"/>
                </a:cubicBezTo>
                <a:cubicBezTo>
                  <a:pt x="2055531" y="333466"/>
                  <a:pt x="1944596" y="390125"/>
                  <a:pt x="2034074" y="345387"/>
                </a:cubicBezTo>
                <a:cubicBezTo>
                  <a:pt x="2096199" y="283262"/>
                  <a:pt x="2029290" y="341825"/>
                  <a:pt x="2090058" y="308065"/>
                </a:cubicBezTo>
                <a:cubicBezTo>
                  <a:pt x="2109664" y="297173"/>
                  <a:pt x="2127380" y="283183"/>
                  <a:pt x="2146041" y="270742"/>
                </a:cubicBezTo>
                <a:cubicBezTo>
                  <a:pt x="2157614" y="263026"/>
                  <a:pt x="2170923" y="258301"/>
                  <a:pt x="2183364" y="252081"/>
                </a:cubicBezTo>
                <a:cubicBezTo>
                  <a:pt x="2249851" y="185594"/>
                  <a:pt x="2174402" y="257384"/>
                  <a:pt x="2239347" y="205428"/>
                </a:cubicBezTo>
                <a:cubicBezTo>
                  <a:pt x="2246216" y="199933"/>
                  <a:pt x="2250466" y="191293"/>
                  <a:pt x="2258009" y="186767"/>
                </a:cubicBezTo>
                <a:cubicBezTo>
                  <a:pt x="2266443" y="181707"/>
                  <a:pt x="2276670" y="180546"/>
                  <a:pt x="2286000" y="177436"/>
                </a:cubicBezTo>
                <a:cubicBezTo>
                  <a:pt x="2292221" y="168105"/>
                  <a:pt x="2296732" y="157374"/>
                  <a:pt x="2304662" y="149444"/>
                </a:cubicBezTo>
                <a:cubicBezTo>
                  <a:pt x="2312591" y="141515"/>
                  <a:pt x="2321552" y="132369"/>
                  <a:pt x="2332653" y="130783"/>
                </a:cubicBezTo>
                <a:cubicBezTo>
                  <a:pt x="2352415" y="127960"/>
                  <a:pt x="2392189" y="151220"/>
                  <a:pt x="2407298" y="158775"/>
                </a:cubicBezTo>
                <a:cubicBezTo>
                  <a:pt x="2413519" y="168106"/>
                  <a:pt x="2417625" y="179265"/>
                  <a:pt x="2425960" y="186767"/>
                </a:cubicBezTo>
                <a:cubicBezTo>
                  <a:pt x="2449078" y="207573"/>
                  <a:pt x="2500605" y="242750"/>
                  <a:pt x="2500605" y="242750"/>
                </a:cubicBezTo>
                <a:cubicBezTo>
                  <a:pt x="2561433" y="344132"/>
                  <a:pt x="2507797" y="247091"/>
                  <a:pt x="2537927" y="317395"/>
                </a:cubicBezTo>
                <a:cubicBezTo>
                  <a:pt x="2543406" y="330180"/>
                  <a:pt x="2551704" y="341694"/>
                  <a:pt x="2556588" y="354718"/>
                </a:cubicBezTo>
                <a:cubicBezTo>
                  <a:pt x="2561091" y="366725"/>
                  <a:pt x="2560867" y="380253"/>
                  <a:pt x="2565919" y="392040"/>
                </a:cubicBezTo>
                <a:cubicBezTo>
                  <a:pt x="2578184" y="420659"/>
                  <a:pt x="2592789" y="424284"/>
                  <a:pt x="2612572" y="448024"/>
                </a:cubicBezTo>
                <a:cubicBezTo>
                  <a:pt x="2651449" y="494677"/>
                  <a:pt x="2607906" y="460465"/>
                  <a:pt x="2659225" y="494677"/>
                </a:cubicBezTo>
                <a:cubicBezTo>
                  <a:pt x="2677886" y="522669"/>
                  <a:pt x="2691421" y="554863"/>
                  <a:pt x="2715209" y="578652"/>
                </a:cubicBezTo>
                <a:cubicBezTo>
                  <a:pt x="2721429" y="584873"/>
                  <a:pt x="2728375" y="590445"/>
                  <a:pt x="2733870" y="597314"/>
                </a:cubicBezTo>
                <a:cubicBezTo>
                  <a:pt x="2740875" y="606070"/>
                  <a:pt x="2744602" y="617376"/>
                  <a:pt x="2752531" y="625305"/>
                </a:cubicBezTo>
                <a:cubicBezTo>
                  <a:pt x="2774574" y="647348"/>
                  <a:pt x="2792226" y="644329"/>
                  <a:pt x="2817845" y="662628"/>
                </a:cubicBezTo>
                <a:cubicBezTo>
                  <a:pt x="2879000" y="706310"/>
                  <a:pt x="2813784" y="679937"/>
                  <a:pt x="2873829" y="699950"/>
                </a:cubicBezTo>
                <a:cubicBezTo>
                  <a:pt x="2926702" y="696840"/>
                  <a:pt x="2980420" y="700530"/>
                  <a:pt x="3032449" y="690620"/>
                </a:cubicBezTo>
                <a:cubicBezTo>
                  <a:pt x="3047726" y="687710"/>
                  <a:pt x="3055863" y="669583"/>
                  <a:pt x="3069772" y="662628"/>
                </a:cubicBezTo>
                <a:cubicBezTo>
                  <a:pt x="3087366" y="653831"/>
                  <a:pt x="3125756" y="643967"/>
                  <a:pt x="3125756" y="643967"/>
                </a:cubicBezTo>
                <a:cubicBezTo>
                  <a:pt x="3141642" y="633375"/>
                  <a:pt x="3179505" y="608878"/>
                  <a:pt x="3191070" y="597314"/>
                </a:cubicBezTo>
                <a:cubicBezTo>
                  <a:pt x="3199000" y="589385"/>
                  <a:pt x="3202552" y="577937"/>
                  <a:pt x="3209731" y="569322"/>
                </a:cubicBezTo>
                <a:cubicBezTo>
                  <a:pt x="3242980" y="529423"/>
                  <a:pt x="3229015" y="552029"/>
                  <a:pt x="3265715" y="522669"/>
                </a:cubicBezTo>
                <a:cubicBezTo>
                  <a:pt x="3272584" y="517173"/>
                  <a:pt x="3277056" y="508887"/>
                  <a:pt x="3284376" y="504007"/>
                </a:cubicBezTo>
                <a:cubicBezTo>
                  <a:pt x="3295949" y="496291"/>
                  <a:pt x="3310571" y="493691"/>
                  <a:pt x="3321698" y="485346"/>
                </a:cubicBezTo>
                <a:cubicBezTo>
                  <a:pt x="3335773" y="474790"/>
                  <a:pt x="3344178" y="457470"/>
                  <a:pt x="3359021" y="448024"/>
                </a:cubicBezTo>
                <a:cubicBezTo>
                  <a:pt x="3379004" y="435307"/>
                  <a:pt x="3403149" y="430625"/>
                  <a:pt x="3424335" y="420032"/>
                </a:cubicBezTo>
                <a:cubicBezTo>
                  <a:pt x="3434365" y="415017"/>
                  <a:pt x="3442297" y="406386"/>
                  <a:pt x="3452327" y="401371"/>
                </a:cubicBezTo>
                <a:cubicBezTo>
                  <a:pt x="3467308" y="393881"/>
                  <a:pt x="3484618" y="391326"/>
                  <a:pt x="3498980" y="382709"/>
                </a:cubicBezTo>
                <a:cubicBezTo>
                  <a:pt x="3516057" y="372463"/>
                  <a:pt x="3529063" y="356434"/>
                  <a:pt x="3545633" y="345387"/>
                </a:cubicBezTo>
                <a:cubicBezTo>
                  <a:pt x="3557206" y="337672"/>
                  <a:pt x="3570879" y="333627"/>
                  <a:pt x="3582956" y="326726"/>
                </a:cubicBezTo>
                <a:cubicBezTo>
                  <a:pt x="3592692" y="321162"/>
                  <a:pt x="3601211" y="313629"/>
                  <a:pt x="3610947" y="308065"/>
                </a:cubicBezTo>
                <a:cubicBezTo>
                  <a:pt x="3623024" y="301164"/>
                  <a:pt x="3636193" y="296304"/>
                  <a:pt x="3648270" y="289403"/>
                </a:cubicBezTo>
                <a:cubicBezTo>
                  <a:pt x="3658006" y="283839"/>
                  <a:pt x="3666232" y="275757"/>
                  <a:pt x="3676262" y="270742"/>
                </a:cubicBezTo>
                <a:cubicBezTo>
                  <a:pt x="3685059" y="266344"/>
                  <a:pt x="3694923" y="264521"/>
                  <a:pt x="3704253" y="261411"/>
                </a:cubicBezTo>
                <a:cubicBezTo>
                  <a:pt x="3732834" y="265494"/>
                  <a:pt x="3775660" y="262027"/>
                  <a:pt x="3797560" y="289403"/>
                </a:cubicBezTo>
                <a:cubicBezTo>
                  <a:pt x="3803704" y="297083"/>
                  <a:pt x="3802492" y="308598"/>
                  <a:pt x="3806890" y="317395"/>
                </a:cubicBezTo>
                <a:cubicBezTo>
                  <a:pt x="3811905" y="327425"/>
                  <a:pt x="3820536" y="335357"/>
                  <a:pt x="3825551" y="345387"/>
                </a:cubicBezTo>
                <a:cubicBezTo>
                  <a:pt x="3841022" y="376330"/>
                  <a:pt x="3823416" y="373379"/>
                  <a:pt x="3844213" y="373379"/>
                </a:cubicBezTo>
              </a:path>
            </a:pathLst>
          </a:custGeom>
          <a:ln w="2540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sp>
        <p:nvSpPr>
          <p:cNvPr id="52" name="Stella a 12 punte 43">
            <a:extLst>
              <a:ext uri="{FF2B5EF4-FFF2-40B4-BE49-F238E27FC236}">
                <a16:creationId xmlns:a16="http://schemas.microsoft.com/office/drawing/2014/main" id="{54A8F86B-E803-4D64-AC5C-CA0DE12AE510}"/>
              </a:ext>
            </a:extLst>
          </p:cNvPr>
          <p:cNvSpPr/>
          <p:nvPr/>
        </p:nvSpPr>
        <p:spPr>
          <a:xfrm>
            <a:off x="2635350" y="4668217"/>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53" name="Stella a 12 punte 44">
            <a:extLst>
              <a:ext uri="{FF2B5EF4-FFF2-40B4-BE49-F238E27FC236}">
                <a16:creationId xmlns:a16="http://schemas.microsoft.com/office/drawing/2014/main" id="{6ED10144-DBFE-450E-A389-9D045FE30D89}"/>
              </a:ext>
            </a:extLst>
          </p:cNvPr>
          <p:cNvSpPr/>
          <p:nvPr/>
        </p:nvSpPr>
        <p:spPr>
          <a:xfrm>
            <a:off x="1689848" y="4210468"/>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54" name="Stella a 12 punte 45">
            <a:extLst>
              <a:ext uri="{FF2B5EF4-FFF2-40B4-BE49-F238E27FC236}">
                <a16:creationId xmlns:a16="http://schemas.microsoft.com/office/drawing/2014/main" id="{11CEED8E-5D84-4925-9D9F-017BBFBA840E}"/>
              </a:ext>
            </a:extLst>
          </p:cNvPr>
          <p:cNvSpPr/>
          <p:nvPr/>
        </p:nvSpPr>
        <p:spPr>
          <a:xfrm>
            <a:off x="3906317" y="4414323"/>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63" name="Ovale 3">
            <a:extLst>
              <a:ext uri="{FF2B5EF4-FFF2-40B4-BE49-F238E27FC236}">
                <a16:creationId xmlns:a16="http://schemas.microsoft.com/office/drawing/2014/main" id="{B99EAD69-D6A8-4441-BCD6-5BF3AAD9E087}"/>
              </a:ext>
            </a:extLst>
          </p:cNvPr>
          <p:cNvSpPr/>
          <p:nvPr/>
        </p:nvSpPr>
        <p:spPr>
          <a:xfrm>
            <a:off x="6279841" y="2089432"/>
            <a:ext cx="4935894" cy="4667250"/>
          </a:xfrm>
          <a:prstGeom prst="ellipse">
            <a:avLst/>
          </a:prstGeom>
          <a:solidFill>
            <a:schemeClr val="bg1"/>
          </a:solidFill>
          <a:ln w="63500">
            <a:solidFill>
              <a:srgbClr val="E47F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ttagono 5">
            <a:extLst>
              <a:ext uri="{FF2B5EF4-FFF2-40B4-BE49-F238E27FC236}">
                <a16:creationId xmlns:a16="http://schemas.microsoft.com/office/drawing/2014/main" id="{F516100A-6112-4890-B1F5-5AFEC1D9A1F6}"/>
              </a:ext>
            </a:extLst>
          </p:cNvPr>
          <p:cNvSpPr/>
          <p:nvPr/>
        </p:nvSpPr>
        <p:spPr>
          <a:xfrm>
            <a:off x="7044951" y="5153176"/>
            <a:ext cx="3405673" cy="825759"/>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RNA Methylator</a:t>
            </a:r>
          </a:p>
        </p:txBody>
      </p:sp>
      <p:sp>
        <p:nvSpPr>
          <p:cNvPr id="65" name="Freccia in giù 6">
            <a:extLst>
              <a:ext uri="{FF2B5EF4-FFF2-40B4-BE49-F238E27FC236}">
                <a16:creationId xmlns:a16="http://schemas.microsoft.com/office/drawing/2014/main" id="{6C7154FE-11EA-4317-B780-8900C18B3848}"/>
              </a:ext>
            </a:extLst>
          </p:cNvPr>
          <p:cNvSpPr/>
          <p:nvPr/>
        </p:nvSpPr>
        <p:spPr>
          <a:xfrm>
            <a:off x="10049410" y="5323459"/>
            <a:ext cx="289250" cy="485192"/>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Cerchio parziale 11">
            <a:extLst>
              <a:ext uri="{FF2B5EF4-FFF2-40B4-BE49-F238E27FC236}">
                <a16:creationId xmlns:a16="http://schemas.microsoft.com/office/drawing/2014/main" id="{447C865C-57CD-4BD6-9531-71E36F42AEF6}"/>
              </a:ext>
            </a:extLst>
          </p:cNvPr>
          <p:cNvSpPr/>
          <p:nvPr/>
        </p:nvSpPr>
        <p:spPr>
          <a:xfrm>
            <a:off x="8317029" y="4453621"/>
            <a:ext cx="438538" cy="545662"/>
          </a:xfrm>
          <a:prstGeom prst="pie">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67" name="CasellaDiTesto 13">
            <a:extLst>
              <a:ext uri="{FF2B5EF4-FFF2-40B4-BE49-F238E27FC236}">
                <a16:creationId xmlns:a16="http://schemas.microsoft.com/office/drawing/2014/main" id="{036D57B3-6E28-4443-B1DE-FB93EBF1FCF7}"/>
              </a:ext>
            </a:extLst>
          </p:cNvPr>
          <p:cNvSpPr txBox="1"/>
          <p:nvPr/>
        </p:nvSpPr>
        <p:spPr>
          <a:xfrm rot="2551439">
            <a:off x="10499168" y="4595646"/>
            <a:ext cx="793101" cy="261610"/>
          </a:xfrm>
          <a:prstGeom prst="rect">
            <a:avLst/>
          </a:prstGeom>
          <a:noFill/>
        </p:spPr>
        <p:txBody>
          <a:bodyPr wrap="square" rtlCol="0">
            <a:spAutoFit/>
          </a:bodyPr>
          <a:lstStyle/>
          <a:p>
            <a:pPr algn="ctr"/>
            <a:r>
              <a:rPr lang="it-IT" sz="1100" b="1" dirty="0"/>
              <a:t>AAAAA</a:t>
            </a:r>
          </a:p>
        </p:txBody>
      </p:sp>
      <p:sp>
        <p:nvSpPr>
          <p:cNvPr id="68" name="Freccia in su 21">
            <a:extLst>
              <a:ext uri="{FF2B5EF4-FFF2-40B4-BE49-F238E27FC236}">
                <a16:creationId xmlns:a16="http://schemas.microsoft.com/office/drawing/2014/main" id="{68DB6DDD-CF68-44BC-9AF6-60FDC62863F0}"/>
              </a:ext>
            </a:extLst>
          </p:cNvPr>
          <p:cNvSpPr/>
          <p:nvPr/>
        </p:nvSpPr>
        <p:spPr>
          <a:xfrm>
            <a:off x="8957727" y="3390410"/>
            <a:ext cx="564840" cy="572628"/>
          </a:xfrm>
          <a:prstGeom prst="up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b="1">
              <a:ln w="22225">
                <a:solidFill>
                  <a:schemeClr val="accent2"/>
                </a:solidFill>
                <a:prstDash val="solid"/>
              </a:ln>
              <a:solidFill>
                <a:schemeClr val="accent2">
                  <a:lumMod val="40000"/>
                  <a:lumOff val="60000"/>
                </a:schemeClr>
              </a:solidFill>
            </a:endParaRPr>
          </a:p>
        </p:txBody>
      </p:sp>
      <p:sp>
        <p:nvSpPr>
          <p:cNvPr id="69" name="Cerchio parziale 23">
            <a:extLst>
              <a:ext uri="{FF2B5EF4-FFF2-40B4-BE49-F238E27FC236}">
                <a16:creationId xmlns:a16="http://schemas.microsoft.com/office/drawing/2014/main" id="{9F666C6E-7839-47AF-8C30-125334A7E046}"/>
              </a:ext>
            </a:extLst>
          </p:cNvPr>
          <p:cNvSpPr/>
          <p:nvPr/>
        </p:nvSpPr>
        <p:spPr>
          <a:xfrm>
            <a:off x="8682030" y="4211343"/>
            <a:ext cx="438538" cy="545662"/>
          </a:xfrm>
          <a:prstGeom prst="pie">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70" name="Cerchio parziale 24">
            <a:extLst>
              <a:ext uri="{FF2B5EF4-FFF2-40B4-BE49-F238E27FC236}">
                <a16:creationId xmlns:a16="http://schemas.microsoft.com/office/drawing/2014/main" id="{83C2B88C-F041-4400-9080-090947FBCE34}"/>
              </a:ext>
            </a:extLst>
          </p:cNvPr>
          <p:cNvSpPr/>
          <p:nvPr/>
        </p:nvSpPr>
        <p:spPr>
          <a:xfrm>
            <a:off x="9616646" y="4554294"/>
            <a:ext cx="438538" cy="545662"/>
          </a:xfrm>
          <a:prstGeom prst="pie">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71" name="Cerchio parziale 25">
            <a:extLst>
              <a:ext uri="{FF2B5EF4-FFF2-40B4-BE49-F238E27FC236}">
                <a16:creationId xmlns:a16="http://schemas.microsoft.com/office/drawing/2014/main" id="{F362C512-8198-4E0B-9178-929819AA5286}"/>
              </a:ext>
            </a:extLst>
          </p:cNvPr>
          <p:cNvSpPr/>
          <p:nvPr/>
        </p:nvSpPr>
        <p:spPr>
          <a:xfrm>
            <a:off x="10040634" y="4341243"/>
            <a:ext cx="438538" cy="545662"/>
          </a:xfrm>
          <a:prstGeom prst="pie">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73" name="Stella a 12 punte 9">
            <a:extLst>
              <a:ext uri="{FF2B5EF4-FFF2-40B4-BE49-F238E27FC236}">
                <a16:creationId xmlns:a16="http://schemas.microsoft.com/office/drawing/2014/main" id="{5216301C-5A55-41C2-8F1E-0047E02253D6}"/>
              </a:ext>
            </a:extLst>
          </p:cNvPr>
          <p:cNvSpPr/>
          <p:nvPr/>
        </p:nvSpPr>
        <p:spPr>
          <a:xfrm>
            <a:off x="8009114" y="4677557"/>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74" name="Stella a 12 punte 8">
            <a:extLst>
              <a:ext uri="{FF2B5EF4-FFF2-40B4-BE49-F238E27FC236}">
                <a16:creationId xmlns:a16="http://schemas.microsoft.com/office/drawing/2014/main" id="{D08F9007-EB58-4130-A0B2-5D0ADA025712}"/>
              </a:ext>
            </a:extLst>
          </p:cNvPr>
          <p:cNvSpPr/>
          <p:nvPr/>
        </p:nvSpPr>
        <p:spPr>
          <a:xfrm>
            <a:off x="7063612" y="4219808"/>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75" name="Stella a 12 punte 26">
            <a:extLst>
              <a:ext uri="{FF2B5EF4-FFF2-40B4-BE49-F238E27FC236}">
                <a16:creationId xmlns:a16="http://schemas.microsoft.com/office/drawing/2014/main" id="{069E3A33-2442-4089-8A7B-B6A1C93A6983}"/>
              </a:ext>
            </a:extLst>
          </p:cNvPr>
          <p:cNvSpPr/>
          <p:nvPr/>
        </p:nvSpPr>
        <p:spPr>
          <a:xfrm>
            <a:off x="9280081" y="4423663"/>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77" name="Stella a 12 punte 64">
            <a:extLst>
              <a:ext uri="{FF2B5EF4-FFF2-40B4-BE49-F238E27FC236}">
                <a16:creationId xmlns:a16="http://schemas.microsoft.com/office/drawing/2014/main" id="{96446C01-43D5-4F72-8206-02FF3A0E8E17}"/>
              </a:ext>
            </a:extLst>
          </p:cNvPr>
          <p:cNvSpPr/>
          <p:nvPr/>
        </p:nvSpPr>
        <p:spPr>
          <a:xfrm>
            <a:off x="9164308" y="148231"/>
            <a:ext cx="256232" cy="161440"/>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78" name="Cerchio parziale 65">
            <a:extLst>
              <a:ext uri="{FF2B5EF4-FFF2-40B4-BE49-F238E27FC236}">
                <a16:creationId xmlns:a16="http://schemas.microsoft.com/office/drawing/2014/main" id="{6638EB79-CF98-422E-8D2B-C2CFF8302D85}"/>
              </a:ext>
            </a:extLst>
          </p:cNvPr>
          <p:cNvSpPr/>
          <p:nvPr/>
        </p:nvSpPr>
        <p:spPr>
          <a:xfrm>
            <a:off x="9203730" y="491841"/>
            <a:ext cx="412916" cy="433719"/>
          </a:xfrm>
          <a:prstGeom prst="pie">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79" name="CasellaDiTesto 67">
            <a:extLst>
              <a:ext uri="{FF2B5EF4-FFF2-40B4-BE49-F238E27FC236}">
                <a16:creationId xmlns:a16="http://schemas.microsoft.com/office/drawing/2014/main" id="{EBF1DAFD-0E0D-4D35-A0F2-BB824814DBEC}"/>
              </a:ext>
            </a:extLst>
          </p:cNvPr>
          <p:cNvSpPr txBox="1"/>
          <p:nvPr/>
        </p:nvSpPr>
        <p:spPr>
          <a:xfrm>
            <a:off x="9469665" y="54300"/>
            <a:ext cx="2514600" cy="369332"/>
          </a:xfrm>
          <a:prstGeom prst="rect">
            <a:avLst/>
          </a:prstGeom>
          <a:noFill/>
        </p:spPr>
        <p:txBody>
          <a:bodyPr wrap="square" rtlCol="0">
            <a:spAutoFit/>
          </a:bodyPr>
          <a:lstStyle/>
          <a:p>
            <a:r>
              <a:rPr lang="en-US" dirty="0"/>
              <a:t>RNA methylation</a:t>
            </a:r>
          </a:p>
        </p:txBody>
      </p:sp>
      <p:sp>
        <p:nvSpPr>
          <p:cNvPr id="80" name="CasellaDiTesto 69">
            <a:extLst>
              <a:ext uri="{FF2B5EF4-FFF2-40B4-BE49-F238E27FC236}">
                <a16:creationId xmlns:a16="http://schemas.microsoft.com/office/drawing/2014/main" id="{5CA2E409-C1AC-438C-85FB-CA050D55427F}"/>
              </a:ext>
            </a:extLst>
          </p:cNvPr>
          <p:cNvSpPr txBox="1"/>
          <p:nvPr/>
        </p:nvSpPr>
        <p:spPr>
          <a:xfrm>
            <a:off x="1417145" y="1601872"/>
            <a:ext cx="3853904" cy="369332"/>
          </a:xfrm>
          <a:prstGeom prst="rect">
            <a:avLst/>
          </a:prstGeom>
          <a:noFill/>
        </p:spPr>
        <p:txBody>
          <a:bodyPr wrap="square" rtlCol="0">
            <a:spAutoFit/>
          </a:bodyPr>
          <a:lstStyle/>
          <a:p>
            <a:pPr algn="ctr"/>
            <a:r>
              <a:rPr lang="en-US" b="1" dirty="0"/>
              <a:t>Normal Cell</a:t>
            </a:r>
          </a:p>
        </p:txBody>
      </p:sp>
      <p:sp>
        <p:nvSpPr>
          <p:cNvPr id="81" name="CasellaDiTesto 72">
            <a:extLst>
              <a:ext uri="{FF2B5EF4-FFF2-40B4-BE49-F238E27FC236}">
                <a16:creationId xmlns:a16="http://schemas.microsoft.com/office/drawing/2014/main" id="{BAA541C6-1E1F-4844-A810-E773529EB6D4}"/>
              </a:ext>
            </a:extLst>
          </p:cNvPr>
          <p:cNvSpPr txBox="1"/>
          <p:nvPr/>
        </p:nvSpPr>
        <p:spPr>
          <a:xfrm>
            <a:off x="6848122" y="1601872"/>
            <a:ext cx="3853904" cy="369332"/>
          </a:xfrm>
          <a:prstGeom prst="rect">
            <a:avLst/>
          </a:prstGeom>
          <a:noFill/>
        </p:spPr>
        <p:txBody>
          <a:bodyPr wrap="square" rtlCol="0">
            <a:spAutoFit/>
          </a:bodyPr>
          <a:lstStyle/>
          <a:p>
            <a:pPr algn="ctr"/>
            <a:r>
              <a:rPr lang="en-US" b="1" dirty="0">
                <a:latin typeface="+mj-lt"/>
              </a:rPr>
              <a:t>SARS-CoV-2-infected Cell</a:t>
            </a:r>
          </a:p>
        </p:txBody>
      </p:sp>
      <p:sp>
        <p:nvSpPr>
          <p:cNvPr id="82" name="Figura a mano libera: forma 73">
            <a:extLst>
              <a:ext uri="{FF2B5EF4-FFF2-40B4-BE49-F238E27FC236}">
                <a16:creationId xmlns:a16="http://schemas.microsoft.com/office/drawing/2014/main" id="{D402058F-D1AE-4CAC-94C3-30469203A6C8}"/>
              </a:ext>
            </a:extLst>
          </p:cNvPr>
          <p:cNvSpPr/>
          <p:nvPr/>
        </p:nvSpPr>
        <p:spPr>
          <a:xfrm>
            <a:off x="9146457" y="1173358"/>
            <a:ext cx="548165" cy="106268"/>
          </a:xfrm>
          <a:custGeom>
            <a:avLst/>
            <a:gdLst>
              <a:gd name="connsiteX0" fmla="*/ 0 w 3844213"/>
              <a:gd name="connsiteY0" fmla="*/ 289403 h 699950"/>
              <a:gd name="connsiteX1" fmla="*/ 149290 w 3844213"/>
              <a:gd name="connsiteY1" fmla="*/ 233420 h 699950"/>
              <a:gd name="connsiteX2" fmla="*/ 289249 w 3844213"/>
              <a:gd name="connsiteY2" fmla="*/ 177436 h 699950"/>
              <a:gd name="connsiteX3" fmla="*/ 326572 w 3844213"/>
              <a:gd name="connsiteY3" fmla="*/ 158775 h 699950"/>
              <a:gd name="connsiteX4" fmla="*/ 429209 w 3844213"/>
              <a:gd name="connsiteY4" fmla="*/ 112122 h 699950"/>
              <a:gd name="connsiteX5" fmla="*/ 541176 w 3844213"/>
              <a:gd name="connsiteY5" fmla="*/ 46807 h 699950"/>
              <a:gd name="connsiteX6" fmla="*/ 643813 w 3844213"/>
              <a:gd name="connsiteY6" fmla="*/ 28146 h 699950"/>
              <a:gd name="connsiteX7" fmla="*/ 699796 w 3844213"/>
              <a:gd name="connsiteY7" fmla="*/ 154 h 699950"/>
              <a:gd name="connsiteX8" fmla="*/ 737119 w 3844213"/>
              <a:gd name="connsiteY8" fmla="*/ 18816 h 699950"/>
              <a:gd name="connsiteX9" fmla="*/ 793102 w 3844213"/>
              <a:gd name="connsiteY9" fmla="*/ 84130 h 699950"/>
              <a:gd name="connsiteX10" fmla="*/ 821094 w 3844213"/>
              <a:gd name="connsiteY10" fmla="*/ 130783 h 699950"/>
              <a:gd name="connsiteX11" fmla="*/ 849086 w 3844213"/>
              <a:gd name="connsiteY11" fmla="*/ 158775 h 699950"/>
              <a:gd name="connsiteX12" fmla="*/ 858417 w 3844213"/>
              <a:gd name="connsiteY12" fmla="*/ 186767 h 699950"/>
              <a:gd name="connsiteX13" fmla="*/ 877078 w 3844213"/>
              <a:gd name="connsiteY13" fmla="*/ 261411 h 699950"/>
              <a:gd name="connsiteX14" fmla="*/ 923731 w 3844213"/>
              <a:gd name="connsiteY14" fmla="*/ 354718 h 699950"/>
              <a:gd name="connsiteX15" fmla="*/ 951723 w 3844213"/>
              <a:gd name="connsiteY15" fmla="*/ 448024 h 699950"/>
              <a:gd name="connsiteX16" fmla="*/ 961053 w 3844213"/>
              <a:gd name="connsiteY16" fmla="*/ 513338 h 699950"/>
              <a:gd name="connsiteX17" fmla="*/ 979715 w 3844213"/>
              <a:gd name="connsiteY17" fmla="*/ 531999 h 699950"/>
              <a:gd name="connsiteX18" fmla="*/ 1110343 w 3844213"/>
              <a:gd name="connsiteY18" fmla="*/ 578652 h 699950"/>
              <a:gd name="connsiteX19" fmla="*/ 1147666 w 3844213"/>
              <a:gd name="connsiteY19" fmla="*/ 587983 h 699950"/>
              <a:gd name="connsiteX20" fmla="*/ 1278294 w 3844213"/>
              <a:gd name="connsiteY20" fmla="*/ 606644 h 699950"/>
              <a:gd name="connsiteX21" fmla="*/ 1632858 w 3844213"/>
              <a:gd name="connsiteY21" fmla="*/ 597314 h 699950"/>
              <a:gd name="connsiteX22" fmla="*/ 1726164 w 3844213"/>
              <a:gd name="connsiteY22" fmla="*/ 550660 h 699950"/>
              <a:gd name="connsiteX23" fmla="*/ 1782147 w 3844213"/>
              <a:gd name="connsiteY23" fmla="*/ 494677 h 699950"/>
              <a:gd name="connsiteX24" fmla="*/ 1810139 w 3844213"/>
              <a:gd name="connsiteY24" fmla="*/ 476016 h 699950"/>
              <a:gd name="connsiteX25" fmla="*/ 1847462 w 3844213"/>
              <a:gd name="connsiteY25" fmla="*/ 448024 h 699950"/>
              <a:gd name="connsiteX26" fmla="*/ 1894115 w 3844213"/>
              <a:gd name="connsiteY26" fmla="*/ 429363 h 699950"/>
              <a:gd name="connsiteX27" fmla="*/ 1950098 w 3844213"/>
              <a:gd name="connsiteY27" fmla="*/ 392040 h 699950"/>
              <a:gd name="connsiteX28" fmla="*/ 2034074 w 3844213"/>
              <a:gd name="connsiteY28" fmla="*/ 345387 h 699950"/>
              <a:gd name="connsiteX29" fmla="*/ 2090058 w 3844213"/>
              <a:gd name="connsiteY29" fmla="*/ 308065 h 699950"/>
              <a:gd name="connsiteX30" fmla="*/ 2146041 w 3844213"/>
              <a:gd name="connsiteY30" fmla="*/ 270742 h 699950"/>
              <a:gd name="connsiteX31" fmla="*/ 2183364 w 3844213"/>
              <a:gd name="connsiteY31" fmla="*/ 252081 h 699950"/>
              <a:gd name="connsiteX32" fmla="*/ 2239347 w 3844213"/>
              <a:gd name="connsiteY32" fmla="*/ 205428 h 699950"/>
              <a:gd name="connsiteX33" fmla="*/ 2258009 w 3844213"/>
              <a:gd name="connsiteY33" fmla="*/ 186767 h 699950"/>
              <a:gd name="connsiteX34" fmla="*/ 2286000 w 3844213"/>
              <a:gd name="connsiteY34" fmla="*/ 177436 h 699950"/>
              <a:gd name="connsiteX35" fmla="*/ 2304662 w 3844213"/>
              <a:gd name="connsiteY35" fmla="*/ 149444 h 699950"/>
              <a:gd name="connsiteX36" fmla="*/ 2332653 w 3844213"/>
              <a:gd name="connsiteY36" fmla="*/ 130783 h 699950"/>
              <a:gd name="connsiteX37" fmla="*/ 2407298 w 3844213"/>
              <a:gd name="connsiteY37" fmla="*/ 158775 h 699950"/>
              <a:gd name="connsiteX38" fmla="*/ 2425960 w 3844213"/>
              <a:gd name="connsiteY38" fmla="*/ 186767 h 699950"/>
              <a:gd name="connsiteX39" fmla="*/ 2500605 w 3844213"/>
              <a:gd name="connsiteY39" fmla="*/ 242750 h 699950"/>
              <a:gd name="connsiteX40" fmla="*/ 2537927 w 3844213"/>
              <a:gd name="connsiteY40" fmla="*/ 317395 h 699950"/>
              <a:gd name="connsiteX41" fmla="*/ 2556588 w 3844213"/>
              <a:gd name="connsiteY41" fmla="*/ 354718 h 699950"/>
              <a:gd name="connsiteX42" fmla="*/ 2565919 w 3844213"/>
              <a:gd name="connsiteY42" fmla="*/ 392040 h 699950"/>
              <a:gd name="connsiteX43" fmla="*/ 2612572 w 3844213"/>
              <a:gd name="connsiteY43" fmla="*/ 448024 h 699950"/>
              <a:gd name="connsiteX44" fmla="*/ 2659225 w 3844213"/>
              <a:gd name="connsiteY44" fmla="*/ 494677 h 699950"/>
              <a:gd name="connsiteX45" fmla="*/ 2715209 w 3844213"/>
              <a:gd name="connsiteY45" fmla="*/ 578652 h 699950"/>
              <a:gd name="connsiteX46" fmla="*/ 2733870 w 3844213"/>
              <a:gd name="connsiteY46" fmla="*/ 597314 h 699950"/>
              <a:gd name="connsiteX47" fmla="*/ 2752531 w 3844213"/>
              <a:gd name="connsiteY47" fmla="*/ 625305 h 699950"/>
              <a:gd name="connsiteX48" fmla="*/ 2817845 w 3844213"/>
              <a:gd name="connsiteY48" fmla="*/ 662628 h 699950"/>
              <a:gd name="connsiteX49" fmla="*/ 2873829 w 3844213"/>
              <a:gd name="connsiteY49" fmla="*/ 699950 h 699950"/>
              <a:gd name="connsiteX50" fmla="*/ 3032449 w 3844213"/>
              <a:gd name="connsiteY50" fmla="*/ 690620 h 699950"/>
              <a:gd name="connsiteX51" fmla="*/ 3069772 w 3844213"/>
              <a:gd name="connsiteY51" fmla="*/ 662628 h 699950"/>
              <a:gd name="connsiteX52" fmla="*/ 3125756 w 3844213"/>
              <a:gd name="connsiteY52" fmla="*/ 643967 h 699950"/>
              <a:gd name="connsiteX53" fmla="*/ 3191070 w 3844213"/>
              <a:gd name="connsiteY53" fmla="*/ 597314 h 699950"/>
              <a:gd name="connsiteX54" fmla="*/ 3209731 w 3844213"/>
              <a:gd name="connsiteY54" fmla="*/ 569322 h 699950"/>
              <a:gd name="connsiteX55" fmla="*/ 3265715 w 3844213"/>
              <a:gd name="connsiteY55" fmla="*/ 522669 h 699950"/>
              <a:gd name="connsiteX56" fmla="*/ 3284376 w 3844213"/>
              <a:gd name="connsiteY56" fmla="*/ 504007 h 699950"/>
              <a:gd name="connsiteX57" fmla="*/ 3321698 w 3844213"/>
              <a:gd name="connsiteY57" fmla="*/ 485346 h 699950"/>
              <a:gd name="connsiteX58" fmla="*/ 3359021 w 3844213"/>
              <a:gd name="connsiteY58" fmla="*/ 448024 h 699950"/>
              <a:gd name="connsiteX59" fmla="*/ 3424335 w 3844213"/>
              <a:gd name="connsiteY59" fmla="*/ 420032 h 699950"/>
              <a:gd name="connsiteX60" fmla="*/ 3452327 w 3844213"/>
              <a:gd name="connsiteY60" fmla="*/ 401371 h 699950"/>
              <a:gd name="connsiteX61" fmla="*/ 3498980 w 3844213"/>
              <a:gd name="connsiteY61" fmla="*/ 382709 h 699950"/>
              <a:gd name="connsiteX62" fmla="*/ 3545633 w 3844213"/>
              <a:gd name="connsiteY62" fmla="*/ 345387 h 699950"/>
              <a:gd name="connsiteX63" fmla="*/ 3582956 w 3844213"/>
              <a:gd name="connsiteY63" fmla="*/ 326726 h 699950"/>
              <a:gd name="connsiteX64" fmla="*/ 3610947 w 3844213"/>
              <a:gd name="connsiteY64" fmla="*/ 308065 h 699950"/>
              <a:gd name="connsiteX65" fmla="*/ 3648270 w 3844213"/>
              <a:gd name="connsiteY65" fmla="*/ 289403 h 699950"/>
              <a:gd name="connsiteX66" fmla="*/ 3676262 w 3844213"/>
              <a:gd name="connsiteY66" fmla="*/ 270742 h 699950"/>
              <a:gd name="connsiteX67" fmla="*/ 3704253 w 3844213"/>
              <a:gd name="connsiteY67" fmla="*/ 261411 h 699950"/>
              <a:gd name="connsiteX68" fmla="*/ 3797560 w 3844213"/>
              <a:gd name="connsiteY68" fmla="*/ 289403 h 699950"/>
              <a:gd name="connsiteX69" fmla="*/ 3806890 w 3844213"/>
              <a:gd name="connsiteY69" fmla="*/ 317395 h 699950"/>
              <a:gd name="connsiteX70" fmla="*/ 3825551 w 3844213"/>
              <a:gd name="connsiteY70" fmla="*/ 345387 h 699950"/>
              <a:gd name="connsiteX71" fmla="*/ 3844213 w 3844213"/>
              <a:gd name="connsiteY71" fmla="*/ 373379 h 69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844213" h="699950">
                <a:moveTo>
                  <a:pt x="0" y="289403"/>
                </a:moveTo>
                <a:cubicBezTo>
                  <a:pt x="86371" y="237580"/>
                  <a:pt x="10953" y="277105"/>
                  <a:pt x="149290" y="233420"/>
                </a:cubicBezTo>
                <a:cubicBezTo>
                  <a:pt x="185952" y="221843"/>
                  <a:pt x="253135" y="193851"/>
                  <a:pt x="289249" y="177436"/>
                </a:cubicBezTo>
                <a:cubicBezTo>
                  <a:pt x="301912" y="171680"/>
                  <a:pt x="313909" y="164531"/>
                  <a:pt x="326572" y="158775"/>
                </a:cubicBezTo>
                <a:cubicBezTo>
                  <a:pt x="350104" y="148079"/>
                  <a:pt x="402743" y="128002"/>
                  <a:pt x="429209" y="112122"/>
                </a:cubicBezTo>
                <a:cubicBezTo>
                  <a:pt x="486131" y="77968"/>
                  <a:pt x="480407" y="71114"/>
                  <a:pt x="541176" y="46807"/>
                </a:cubicBezTo>
                <a:cubicBezTo>
                  <a:pt x="565614" y="37032"/>
                  <a:pt x="624493" y="30906"/>
                  <a:pt x="643813" y="28146"/>
                </a:cubicBezTo>
                <a:cubicBezTo>
                  <a:pt x="654077" y="21303"/>
                  <a:pt x="683891" y="-2118"/>
                  <a:pt x="699796" y="154"/>
                </a:cubicBezTo>
                <a:cubicBezTo>
                  <a:pt x="713566" y="2121"/>
                  <a:pt x="725800" y="10731"/>
                  <a:pt x="737119" y="18816"/>
                </a:cubicBezTo>
                <a:cubicBezTo>
                  <a:pt x="755470" y="31924"/>
                  <a:pt x="781515" y="66750"/>
                  <a:pt x="793102" y="84130"/>
                </a:cubicBezTo>
                <a:cubicBezTo>
                  <a:pt x="803162" y="99220"/>
                  <a:pt x="810213" y="116275"/>
                  <a:pt x="821094" y="130783"/>
                </a:cubicBezTo>
                <a:cubicBezTo>
                  <a:pt x="829011" y="141339"/>
                  <a:pt x="839755" y="149444"/>
                  <a:pt x="849086" y="158775"/>
                </a:cubicBezTo>
                <a:cubicBezTo>
                  <a:pt x="852196" y="168106"/>
                  <a:pt x="856032" y="177225"/>
                  <a:pt x="858417" y="186767"/>
                </a:cubicBezTo>
                <a:cubicBezTo>
                  <a:pt x="865306" y="214324"/>
                  <a:pt x="865442" y="236199"/>
                  <a:pt x="877078" y="261411"/>
                </a:cubicBezTo>
                <a:cubicBezTo>
                  <a:pt x="891650" y="292984"/>
                  <a:pt x="912734" y="321729"/>
                  <a:pt x="923731" y="354718"/>
                </a:cubicBezTo>
                <a:cubicBezTo>
                  <a:pt x="940223" y="404190"/>
                  <a:pt x="930360" y="373252"/>
                  <a:pt x="951723" y="448024"/>
                </a:cubicBezTo>
                <a:cubicBezTo>
                  <a:pt x="954833" y="469795"/>
                  <a:pt x="954098" y="492474"/>
                  <a:pt x="961053" y="513338"/>
                </a:cubicBezTo>
                <a:cubicBezTo>
                  <a:pt x="963835" y="521684"/>
                  <a:pt x="972677" y="526721"/>
                  <a:pt x="979715" y="531999"/>
                </a:cubicBezTo>
                <a:cubicBezTo>
                  <a:pt x="1046317" y="581951"/>
                  <a:pt x="1024897" y="567972"/>
                  <a:pt x="1110343" y="578652"/>
                </a:cubicBezTo>
                <a:cubicBezTo>
                  <a:pt x="1122784" y="581762"/>
                  <a:pt x="1134971" y="586169"/>
                  <a:pt x="1147666" y="587983"/>
                </a:cubicBezTo>
                <a:cubicBezTo>
                  <a:pt x="1296167" y="609198"/>
                  <a:pt x="1193239" y="585381"/>
                  <a:pt x="1278294" y="606644"/>
                </a:cubicBezTo>
                <a:cubicBezTo>
                  <a:pt x="1396482" y="603534"/>
                  <a:pt x="1514763" y="602938"/>
                  <a:pt x="1632858" y="597314"/>
                </a:cubicBezTo>
                <a:cubicBezTo>
                  <a:pt x="1666045" y="595734"/>
                  <a:pt x="1704798" y="572026"/>
                  <a:pt x="1726164" y="550660"/>
                </a:cubicBezTo>
                <a:cubicBezTo>
                  <a:pt x="1744825" y="531999"/>
                  <a:pt x="1760189" y="509316"/>
                  <a:pt x="1782147" y="494677"/>
                </a:cubicBezTo>
                <a:cubicBezTo>
                  <a:pt x="1791478" y="488457"/>
                  <a:pt x="1801014" y="482534"/>
                  <a:pt x="1810139" y="476016"/>
                </a:cubicBezTo>
                <a:cubicBezTo>
                  <a:pt x="1822794" y="466977"/>
                  <a:pt x="1833868" y="455576"/>
                  <a:pt x="1847462" y="448024"/>
                </a:cubicBezTo>
                <a:cubicBezTo>
                  <a:pt x="1862103" y="439890"/>
                  <a:pt x="1878564" y="435583"/>
                  <a:pt x="1894115" y="429363"/>
                </a:cubicBezTo>
                <a:cubicBezTo>
                  <a:pt x="1926183" y="397293"/>
                  <a:pt x="1899259" y="420284"/>
                  <a:pt x="1950098" y="392040"/>
                </a:cubicBezTo>
                <a:cubicBezTo>
                  <a:pt x="2055531" y="333466"/>
                  <a:pt x="1944596" y="390125"/>
                  <a:pt x="2034074" y="345387"/>
                </a:cubicBezTo>
                <a:cubicBezTo>
                  <a:pt x="2096199" y="283262"/>
                  <a:pt x="2029290" y="341825"/>
                  <a:pt x="2090058" y="308065"/>
                </a:cubicBezTo>
                <a:cubicBezTo>
                  <a:pt x="2109664" y="297173"/>
                  <a:pt x="2127380" y="283183"/>
                  <a:pt x="2146041" y="270742"/>
                </a:cubicBezTo>
                <a:cubicBezTo>
                  <a:pt x="2157614" y="263026"/>
                  <a:pt x="2170923" y="258301"/>
                  <a:pt x="2183364" y="252081"/>
                </a:cubicBezTo>
                <a:cubicBezTo>
                  <a:pt x="2249851" y="185594"/>
                  <a:pt x="2174402" y="257384"/>
                  <a:pt x="2239347" y="205428"/>
                </a:cubicBezTo>
                <a:cubicBezTo>
                  <a:pt x="2246216" y="199933"/>
                  <a:pt x="2250466" y="191293"/>
                  <a:pt x="2258009" y="186767"/>
                </a:cubicBezTo>
                <a:cubicBezTo>
                  <a:pt x="2266443" y="181707"/>
                  <a:pt x="2276670" y="180546"/>
                  <a:pt x="2286000" y="177436"/>
                </a:cubicBezTo>
                <a:cubicBezTo>
                  <a:pt x="2292221" y="168105"/>
                  <a:pt x="2296732" y="157374"/>
                  <a:pt x="2304662" y="149444"/>
                </a:cubicBezTo>
                <a:cubicBezTo>
                  <a:pt x="2312591" y="141515"/>
                  <a:pt x="2321552" y="132369"/>
                  <a:pt x="2332653" y="130783"/>
                </a:cubicBezTo>
                <a:cubicBezTo>
                  <a:pt x="2352415" y="127960"/>
                  <a:pt x="2392189" y="151220"/>
                  <a:pt x="2407298" y="158775"/>
                </a:cubicBezTo>
                <a:cubicBezTo>
                  <a:pt x="2413519" y="168106"/>
                  <a:pt x="2417625" y="179265"/>
                  <a:pt x="2425960" y="186767"/>
                </a:cubicBezTo>
                <a:cubicBezTo>
                  <a:pt x="2449078" y="207573"/>
                  <a:pt x="2500605" y="242750"/>
                  <a:pt x="2500605" y="242750"/>
                </a:cubicBezTo>
                <a:cubicBezTo>
                  <a:pt x="2561433" y="344132"/>
                  <a:pt x="2507797" y="247091"/>
                  <a:pt x="2537927" y="317395"/>
                </a:cubicBezTo>
                <a:cubicBezTo>
                  <a:pt x="2543406" y="330180"/>
                  <a:pt x="2551704" y="341694"/>
                  <a:pt x="2556588" y="354718"/>
                </a:cubicBezTo>
                <a:cubicBezTo>
                  <a:pt x="2561091" y="366725"/>
                  <a:pt x="2560867" y="380253"/>
                  <a:pt x="2565919" y="392040"/>
                </a:cubicBezTo>
                <a:cubicBezTo>
                  <a:pt x="2578184" y="420659"/>
                  <a:pt x="2592789" y="424284"/>
                  <a:pt x="2612572" y="448024"/>
                </a:cubicBezTo>
                <a:cubicBezTo>
                  <a:pt x="2651449" y="494677"/>
                  <a:pt x="2607906" y="460465"/>
                  <a:pt x="2659225" y="494677"/>
                </a:cubicBezTo>
                <a:cubicBezTo>
                  <a:pt x="2677886" y="522669"/>
                  <a:pt x="2691421" y="554863"/>
                  <a:pt x="2715209" y="578652"/>
                </a:cubicBezTo>
                <a:cubicBezTo>
                  <a:pt x="2721429" y="584873"/>
                  <a:pt x="2728375" y="590445"/>
                  <a:pt x="2733870" y="597314"/>
                </a:cubicBezTo>
                <a:cubicBezTo>
                  <a:pt x="2740875" y="606070"/>
                  <a:pt x="2744602" y="617376"/>
                  <a:pt x="2752531" y="625305"/>
                </a:cubicBezTo>
                <a:cubicBezTo>
                  <a:pt x="2774574" y="647348"/>
                  <a:pt x="2792226" y="644329"/>
                  <a:pt x="2817845" y="662628"/>
                </a:cubicBezTo>
                <a:cubicBezTo>
                  <a:pt x="2879000" y="706310"/>
                  <a:pt x="2813784" y="679937"/>
                  <a:pt x="2873829" y="699950"/>
                </a:cubicBezTo>
                <a:cubicBezTo>
                  <a:pt x="2926702" y="696840"/>
                  <a:pt x="2980420" y="700530"/>
                  <a:pt x="3032449" y="690620"/>
                </a:cubicBezTo>
                <a:cubicBezTo>
                  <a:pt x="3047726" y="687710"/>
                  <a:pt x="3055863" y="669583"/>
                  <a:pt x="3069772" y="662628"/>
                </a:cubicBezTo>
                <a:cubicBezTo>
                  <a:pt x="3087366" y="653831"/>
                  <a:pt x="3125756" y="643967"/>
                  <a:pt x="3125756" y="643967"/>
                </a:cubicBezTo>
                <a:cubicBezTo>
                  <a:pt x="3141642" y="633375"/>
                  <a:pt x="3179505" y="608878"/>
                  <a:pt x="3191070" y="597314"/>
                </a:cubicBezTo>
                <a:cubicBezTo>
                  <a:pt x="3199000" y="589385"/>
                  <a:pt x="3202552" y="577937"/>
                  <a:pt x="3209731" y="569322"/>
                </a:cubicBezTo>
                <a:cubicBezTo>
                  <a:pt x="3242980" y="529423"/>
                  <a:pt x="3229015" y="552029"/>
                  <a:pt x="3265715" y="522669"/>
                </a:cubicBezTo>
                <a:cubicBezTo>
                  <a:pt x="3272584" y="517173"/>
                  <a:pt x="3277056" y="508887"/>
                  <a:pt x="3284376" y="504007"/>
                </a:cubicBezTo>
                <a:cubicBezTo>
                  <a:pt x="3295949" y="496291"/>
                  <a:pt x="3310571" y="493691"/>
                  <a:pt x="3321698" y="485346"/>
                </a:cubicBezTo>
                <a:cubicBezTo>
                  <a:pt x="3335773" y="474790"/>
                  <a:pt x="3344178" y="457470"/>
                  <a:pt x="3359021" y="448024"/>
                </a:cubicBezTo>
                <a:cubicBezTo>
                  <a:pt x="3379004" y="435307"/>
                  <a:pt x="3403149" y="430625"/>
                  <a:pt x="3424335" y="420032"/>
                </a:cubicBezTo>
                <a:cubicBezTo>
                  <a:pt x="3434365" y="415017"/>
                  <a:pt x="3442297" y="406386"/>
                  <a:pt x="3452327" y="401371"/>
                </a:cubicBezTo>
                <a:cubicBezTo>
                  <a:pt x="3467308" y="393881"/>
                  <a:pt x="3484618" y="391326"/>
                  <a:pt x="3498980" y="382709"/>
                </a:cubicBezTo>
                <a:cubicBezTo>
                  <a:pt x="3516057" y="372463"/>
                  <a:pt x="3529063" y="356434"/>
                  <a:pt x="3545633" y="345387"/>
                </a:cubicBezTo>
                <a:cubicBezTo>
                  <a:pt x="3557206" y="337672"/>
                  <a:pt x="3570879" y="333627"/>
                  <a:pt x="3582956" y="326726"/>
                </a:cubicBezTo>
                <a:cubicBezTo>
                  <a:pt x="3592692" y="321162"/>
                  <a:pt x="3601211" y="313629"/>
                  <a:pt x="3610947" y="308065"/>
                </a:cubicBezTo>
                <a:cubicBezTo>
                  <a:pt x="3623024" y="301164"/>
                  <a:pt x="3636193" y="296304"/>
                  <a:pt x="3648270" y="289403"/>
                </a:cubicBezTo>
                <a:cubicBezTo>
                  <a:pt x="3658006" y="283839"/>
                  <a:pt x="3666232" y="275757"/>
                  <a:pt x="3676262" y="270742"/>
                </a:cubicBezTo>
                <a:cubicBezTo>
                  <a:pt x="3685059" y="266344"/>
                  <a:pt x="3694923" y="264521"/>
                  <a:pt x="3704253" y="261411"/>
                </a:cubicBezTo>
                <a:cubicBezTo>
                  <a:pt x="3732834" y="265494"/>
                  <a:pt x="3775660" y="262027"/>
                  <a:pt x="3797560" y="289403"/>
                </a:cubicBezTo>
                <a:cubicBezTo>
                  <a:pt x="3803704" y="297083"/>
                  <a:pt x="3802492" y="308598"/>
                  <a:pt x="3806890" y="317395"/>
                </a:cubicBezTo>
                <a:cubicBezTo>
                  <a:pt x="3811905" y="327425"/>
                  <a:pt x="3820536" y="335357"/>
                  <a:pt x="3825551" y="345387"/>
                </a:cubicBezTo>
                <a:cubicBezTo>
                  <a:pt x="3841022" y="376330"/>
                  <a:pt x="3823416" y="373379"/>
                  <a:pt x="3844213" y="373379"/>
                </a:cubicBezTo>
              </a:path>
            </a:pathLst>
          </a:custGeom>
          <a:ln w="2540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sp>
        <p:nvSpPr>
          <p:cNvPr id="83" name="CasellaDiTesto 67">
            <a:extLst>
              <a:ext uri="{FF2B5EF4-FFF2-40B4-BE49-F238E27FC236}">
                <a16:creationId xmlns:a16="http://schemas.microsoft.com/office/drawing/2014/main" id="{3E43EB0C-8586-4716-BA3F-80B1EEA483FE}"/>
              </a:ext>
            </a:extLst>
          </p:cNvPr>
          <p:cNvSpPr txBox="1"/>
          <p:nvPr/>
        </p:nvSpPr>
        <p:spPr>
          <a:xfrm>
            <a:off x="9683278" y="485975"/>
            <a:ext cx="1532457" cy="369332"/>
          </a:xfrm>
          <a:prstGeom prst="rect">
            <a:avLst/>
          </a:prstGeom>
          <a:noFill/>
        </p:spPr>
        <p:txBody>
          <a:bodyPr wrap="square" rtlCol="0">
            <a:spAutoFit/>
          </a:bodyPr>
          <a:lstStyle/>
          <a:p>
            <a:r>
              <a:rPr lang="en-US" dirty="0"/>
              <a:t>Ribosome</a:t>
            </a:r>
          </a:p>
        </p:txBody>
      </p:sp>
      <p:sp>
        <p:nvSpPr>
          <p:cNvPr id="84" name="Heart 83">
            <a:extLst>
              <a:ext uri="{FF2B5EF4-FFF2-40B4-BE49-F238E27FC236}">
                <a16:creationId xmlns:a16="http://schemas.microsoft.com/office/drawing/2014/main" id="{860535B5-F390-4C0D-BB0A-44C5065F954C}"/>
              </a:ext>
            </a:extLst>
          </p:cNvPr>
          <p:cNvSpPr/>
          <p:nvPr/>
        </p:nvSpPr>
        <p:spPr>
          <a:xfrm>
            <a:off x="2859285" y="3085414"/>
            <a:ext cx="685800" cy="699950"/>
          </a:xfrm>
          <a:prstGeom prst="hear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ELOB</a:t>
            </a:r>
          </a:p>
        </p:txBody>
      </p:sp>
      <p:sp>
        <p:nvSpPr>
          <p:cNvPr id="85" name="CasellaDiTesto 67">
            <a:extLst>
              <a:ext uri="{FF2B5EF4-FFF2-40B4-BE49-F238E27FC236}">
                <a16:creationId xmlns:a16="http://schemas.microsoft.com/office/drawing/2014/main" id="{77E6A4E3-5FF1-487F-9BC1-AFEA972116D6}"/>
              </a:ext>
            </a:extLst>
          </p:cNvPr>
          <p:cNvSpPr txBox="1"/>
          <p:nvPr/>
        </p:nvSpPr>
        <p:spPr>
          <a:xfrm>
            <a:off x="6481098" y="362494"/>
            <a:ext cx="1841819" cy="369332"/>
          </a:xfrm>
          <a:prstGeom prst="rect">
            <a:avLst/>
          </a:prstGeom>
          <a:noFill/>
        </p:spPr>
        <p:txBody>
          <a:bodyPr wrap="square" rtlCol="0">
            <a:spAutoFit/>
          </a:bodyPr>
          <a:lstStyle/>
          <a:p>
            <a:r>
              <a:rPr lang="en-US" dirty="0"/>
              <a:t>ELOB protein</a:t>
            </a:r>
          </a:p>
        </p:txBody>
      </p:sp>
      <p:sp>
        <p:nvSpPr>
          <p:cNvPr id="86" name="Heart 85">
            <a:extLst>
              <a:ext uri="{FF2B5EF4-FFF2-40B4-BE49-F238E27FC236}">
                <a16:creationId xmlns:a16="http://schemas.microsoft.com/office/drawing/2014/main" id="{2F782F0A-94C8-4B64-90A1-A0A464069D87}"/>
              </a:ext>
            </a:extLst>
          </p:cNvPr>
          <p:cNvSpPr/>
          <p:nvPr/>
        </p:nvSpPr>
        <p:spPr>
          <a:xfrm>
            <a:off x="3960644" y="2867692"/>
            <a:ext cx="685800" cy="699950"/>
          </a:xfrm>
          <a:prstGeom prst="hear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ELOB</a:t>
            </a:r>
          </a:p>
        </p:txBody>
      </p:sp>
      <p:sp>
        <p:nvSpPr>
          <p:cNvPr id="87" name="Heart 86">
            <a:extLst>
              <a:ext uri="{FF2B5EF4-FFF2-40B4-BE49-F238E27FC236}">
                <a16:creationId xmlns:a16="http://schemas.microsoft.com/office/drawing/2014/main" id="{DAC70CAD-A495-45FE-A6F8-8871871001AE}"/>
              </a:ext>
            </a:extLst>
          </p:cNvPr>
          <p:cNvSpPr/>
          <p:nvPr/>
        </p:nvSpPr>
        <p:spPr>
          <a:xfrm>
            <a:off x="6944647" y="3225975"/>
            <a:ext cx="685800" cy="699950"/>
          </a:xfrm>
          <a:prstGeom prst="hear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ELOB</a:t>
            </a:r>
          </a:p>
        </p:txBody>
      </p:sp>
      <p:sp>
        <p:nvSpPr>
          <p:cNvPr id="88" name="Heart 87">
            <a:extLst>
              <a:ext uri="{FF2B5EF4-FFF2-40B4-BE49-F238E27FC236}">
                <a16:creationId xmlns:a16="http://schemas.microsoft.com/office/drawing/2014/main" id="{7DF11B4B-87EA-4865-B054-C03F6B65625A}"/>
              </a:ext>
            </a:extLst>
          </p:cNvPr>
          <p:cNvSpPr/>
          <p:nvPr/>
        </p:nvSpPr>
        <p:spPr>
          <a:xfrm>
            <a:off x="7890149" y="3483326"/>
            <a:ext cx="685800" cy="699950"/>
          </a:xfrm>
          <a:prstGeom prst="hear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ELOB</a:t>
            </a:r>
          </a:p>
        </p:txBody>
      </p:sp>
      <p:sp>
        <p:nvSpPr>
          <p:cNvPr id="89" name="Heart 88">
            <a:extLst>
              <a:ext uri="{FF2B5EF4-FFF2-40B4-BE49-F238E27FC236}">
                <a16:creationId xmlns:a16="http://schemas.microsoft.com/office/drawing/2014/main" id="{18B9EEB1-A181-43AA-BC34-06D54FFADCFE}"/>
              </a:ext>
            </a:extLst>
          </p:cNvPr>
          <p:cNvSpPr/>
          <p:nvPr/>
        </p:nvSpPr>
        <p:spPr>
          <a:xfrm>
            <a:off x="7664767" y="2602413"/>
            <a:ext cx="685800" cy="699950"/>
          </a:xfrm>
          <a:prstGeom prst="hear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ELOB</a:t>
            </a:r>
          </a:p>
        </p:txBody>
      </p:sp>
      <p:sp>
        <p:nvSpPr>
          <p:cNvPr id="90" name="Heart 89">
            <a:extLst>
              <a:ext uri="{FF2B5EF4-FFF2-40B4-BE49-F238E27FC236}">
                <a16:creationId xmlns:a16="http://schemas.microsoft.com/office/drawing/2014/main" id="{69BD94FE-E7C9-49A2-ADA7-07166DAA3451}"/>
              </a:ext>
            </a:extLst>
          </p:cNvPr>
          <p:cNvSpPr/>
          <p:nvPr/>
        </p:nvSpPr>
        <p:spPr>
          <a:xfrm>
            <a:off x="8568027" y="2405391"/>
            <a:ext cx="685800" cy="699950"/>
          </a:xfrm>
          <a:prstGeom prst="hear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ELOB</a:t>
            </a:r>
          </a:p>
        </p:txBody>
      </p:sp>
      <p:sp>
        <p:nvSpPr>
          <p:cNvPr id="91" name="Heart 90">
            <a:extLst>
              <a:ext uri="{FF2B5EF4-FFF2-40B4-BE49-F238E27FC236}">
                <a16:creationId xmlns:a16="http://schemas.microsoft.com/office/drawing/2014/main" id="{309CA68D-BCF1-4456-A365-2A398CB2C7D8}"/>
              </a:ext>
            </a:extLst>
          </p:cNvPr>
          <p:cNvSpPr/>
          <p:nvPr/>
        </p:nvSpPr>
        <p:spPr>
          <a:xfrm>
            <a:off x="9388753" y="2698020"/>
            <a:ext cx="685800" cy="699950"/>
          </a:xfrm>
          <a:prstGeom prst="hear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ELOB</a:t>
            </a:r>
          </a:p>
        </p:txBody>
      </p:sp>
      <p:sp>
        <p:nvSpPr>
          <p:cNvPr id="92" name="Heart 91">
            <a:extLst>
              <a:ext uri="{FF2B5EF4-FFF2-40B4-BE49-F238E27FC236}">
                <a16:creationId xmlns:a16="http://schemas.microsoft.com/office/drawing/2014/main" id="{FFA004A7-C2AA-49F0-9296-1A119AC9FE42}"/>
              </a:ext>
            </a:extLst>
          </p:cNvPr>
          <p:cNvSpPr/>
          <p:nvPr/>
        </p:nvSpPr>
        <p:spPr>
          <a:xfrm>
            <a:off x="9781173" y="3464181"/>
            <a:ext cx="685800" cy="699950"/>
          </a:xfrm>
          <a:prstGeom prst="hear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ELOB</a:t>
            </a:r>
          </a:p>
        </p:txBody>
      </p:sp>
      <p:sp>
        <p:nvSpPr>
          <p:cNvPr id="93" name="Stella a 12 punte 45">
            <a:extLst>
              <a:ext uri="{FF2B5EF4-FFF2-40B4-BE49-F238E27FC236}">
                <a16:creationId xmlns:a16="http://schemas.microsoft.com/office/drawing/2014/main" id="{12BA3654-8534-4C86-9486-B6E7D9DFF5AF}"/>
              </a:ext>
            </a:extLst>
          </p:cNvPr>
          <p:cNvSpPr/>
          <p:nvPr/>
        </p:nvSpPr>
        <p:spPr>
          <a:xfrm>
            <a:off x="4106181" y="4638494"/>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94" name="Stella a 12 punte 45">
            <a:extLst>
              <a:ext uri="{FF2B5EF4-FFF2-40B4-BE49-F238E27FC236}">
                <a16:creationId xmlns:a16="http://schemas.microsoft.com/office/drawing/2014/main" id="{6A63E956-9F20-420E-BBD0-31AE081F4001}"/>
              </a:ext>
            </a:extLst>
          </p:cNvPr>
          <p:cNvSpPr/>
          <p:nvPr/>
        </p:nvSpPr>
        <p:spPr>
          <a:xfrm>
            <a:off x="4350183" y="4741131"/>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95" name="Stella a 12 punte 45">
            <a:extLst>
              <a:ext uri="{FF2B5EF4-FFF2-40B4-BE49-F238E27FC236}">
                <a16:creationId xmlns:a16="http://schemas.microsoft.com/office/drawing/2014/main" id="{39F7F620-6B18-4E61-9372-B2C6016B73B7}"/>
              </a:ext>
            </a:extLst>
          </p:cNvPr>
          <p:cNvSpPr/>
          <p:nvPr/>
        </p:nvSpPr>
        <p:spPr>
          <a:xfrm>
            <a:off x="3369861" y="4437931"/>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96" name="Stella a 12 punte 45">
            <a:extLst>
              <a:ext uri="{FF2B5EF4-FFF2-40B4-BE49-F238E27FC236}">
                <a16:creationId xmlns:a16="http://schemas.microsoft.com/office/drawing/2014/main" id="{126D0B36-051E-469E-9E67-BAABAC098E67}"/>
              </a:ext>
            </a:extLst>
          </p:cNvPr>
          <p:cNvSpPr/>
          <p:nvPr/>
        </p:nvSpPr>
        <p:spPr>
          <a:xfrm>
            <a:off x="3588777" y="4273095"/>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55" name="Cerchio parziale 11">
            <a:extLst>
              <a:ext uri="{FF2B5EF4-FFF2-40B4-BE49-F238E27FC236}">
                <a16:creationId xmlns:a16="http://schemas.microsoft.com/office/drawing/2014/main" id="{B8684E75-F8F8-4286-8D5E-0C3D7336CAD9}"/>
              </a:ext>
            </a:extLst>
          </p:cNvPr>
          <p:cNvSpPr/>
          <p:nvPr/>
        </p:nvSpPr>
        <p:spPr>
          <a:xfrm>
            <a:off x="7447228" y="4096429"/>
            <a:ext cx="438538" cy="545662"/>
          </a:xfrm>
          <a:prstGeom prst="pie">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97" name="Stella a 12 punte 45">
            <a:extLst>
              <a:ext uri="{FF2B5EF4-FFF2-40B4-BE49-F238E27FC236}">
                <a16:creationId xmlns:a16="http://schemas.microsoft.com/office/drawing/2014/main" id="{3286621A-A204-4DD0-9C77-6225F0F90802}"/>
              </a:ext>
            </a:extLst>
          </p:cNvPr>
          <p:cNvSpPr/>
          <p:nvPr/>
        </p:nvSpPr>
        <p:spPr>
          <a:xfrm>
            <a:off x="2355100" y="4567373"/>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98" name="Stella a 12 punte 45">
            <a:extLst>
              <a:ext uri="{FF2B5EF4-FFF2-40B4-BE49-F238E27FC236}">
                <a16:creationId xmlns:a16="http://schemas.microsoft.com/office/drawing/2014/main" id="{D64040C5-8D7B-477A-BC46-6A6F38FD561E}"/>
              </a:ext>
            </a:extLst>
          </p:cNvPr>
          <p:cNvSpPr/>
          <p:nvPr/>
        </p:nvSpPr>
        <p:spPr>
          <a:xfrm>
            <a:off x="2262098" y="4304409"/>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99" name="Stella a 12 punte 45">
            <a:extLst>
              <a:ext uri="{FF2B5EF4-FFF2-40B4-BE49-F238E27FC236}">
                <a16:creationId xmlns:a16="http://schemas.microsoft.com/office/drawing/2014/main" id="{A3369F51-5249-428A-9D45-C9B548C572DC}"/>
              </a:ext>
            </a:extLst>
          </p:cNvPr>
          <p:cNvSpPr/>
          <p:nvPr/>
        </p:nvSpPr>
        <p:spPr>
          <a:xfrm>
            <a:off x="2082326" y="4084076"/>
            <a:ext cx="223935" cy="205274"/>
          </a:xfrm>
          <a:prstGeom prst="star1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72" name="Figura a mano libera: forma 7">
            <a:extLst>
              <a:ext uri="{FF2B5EF4-FFF2-40B4-BE49-F238E27FC236}">
                <a16:creationId xmlns:a16="http://schemas.microsoft.com/office/drawing/2014/main" id="{A3D988D8-595E-4C1B-A7D2-174210F89220}"/>
              </a:ext>
            </a:extLst>
          </p:cNvPr>
          <p:cNvSpPr/>
          <p:nvPr/>
        </p:nvSpPr>
        <p:spPr>
          <a:xfrm>
            <a:off x="6839678" y="4168157"/>
            <a:ext cx="3844213" cy="699950"/>
          </a:xfrm>
          <a:custGeom>
            <a:avLst/>
            <a:gdLst>
              <a:gd name="connsiteX0" fmla="*/ 0 w 3844213"/>
              <a:gd name="connsiteY0" fmla="*/ 289403 h 699950"/>
              <a:gd name="connsiteX1" fmla="*/ 149290 w 3844213"/>
              <a:gd name="connsiteY1" fmla="*/ 233420 h 699950"/>
              <a:gd name="connsiteX2" fmla="*/ 289249 w 3844213"/>
              <a:gd name="connsiteY2" fmla="*/ 177436 h 699950"/>
              <a:gd name="connsiteX3" fmla="*/ 326572 w 3844213"/>
              <a:gd name="connsiteY3" fmla="*/ 158775 h 699950"/>
              <a:gd name="connsiteX4" fmla="*/ 429209 w 3844213"/>
              <a:gd name="connsiteY4" fmla="*/ 112122 h 699950"/>
              <a:gd name="connsiteX5" fmla="*/ 541176 w 3844213"/>
              <a:gd name="connsiteY5" fmla="*/ 46807 h 699950"/>
              <a:gd name="connsiteX6" fmla="*/ 643813 w 3844213"/>
              <a:gd name="connsiteY6" fmla="*/ 28146 h 699950"/>
              <a:gd name="connsiteX7" fmla="*/ 699796 w 3844213"/>
              <a:gd name="connsiteY7" fmla="*/ 154 h 699950"/>
              <a:gd name="connsiteX8" fmla="*/ 737119 w 3844213"/>
              <a:gd name="connsiteY8" fmla="*/ 18816 h 699950"/>
              <a:gd name="connsiteX9" fmla="*/ 793102 w 3844213"/>
              <a:gd name="connsiteY9" fmla="*/ 84130 h 699950"/>
              <a:gd name="connsiteX10" fmla="*/ 821094 w 3844213"/>
              <a:gd name="connsiteY10" fmla="*/ 130783 h 699950"/>
              <a:gd name="connsiteX11" fmla="*/ 849086 w 3844213"/>
              <a:gd name="connsiteY11" fmla="*/ 158775 h 699950"/>
              <a:gd name="connsiteX12" fmla="*/ 858417 w 3844213"/>
              <a:gd name="connsiteY12" fmla="*/ 186767 h 699950"/>
              <a:gd name="connsiteX13" fmla="*/ 877078 w 3844213"/>
              <a:gd name="connsiteY13" fmla="*/ 261411 h 699950"/>
              <a:gd name="connsiteX14" fmla="*/ 923731 w 3844213"/>
              <a:gd name="connsiteY14" fmla="*/ 354718 h 699950"/>
              <a:gd name="connsiteX15" fmla="*/ 951723 w 3844213"/>
              <a:gd name="connsiteY15" fmla="*/ 448024 h 699950"/>
              <a:gd name="connsiteX16" fmla="*/ 961053 w 3844213"/>
              <a:gd name="connsiteY16" fmla="*/ 513338 h 699950"/>
              <a:gd name="connsiteX17" fmla="*/ 979715 w 3844213"/>
              <a:gd name="connsiteY17" fmla="*/ 531999 h 699950"/>
              <a:gd name="connsiteX18" fmla="*/ 1110343 w 3844213"/>
              <a:gd name="connsiteY18" fmla="*/ 578652 h 699950"/>
              <a:gd name="connsiteX19" fmla="*/ 1147666 w 3844213"/>
              <a:gd name="connsiteY19" fmla="*/ 587983 h 699950"/>
              <a:gd name="connsiteX20" fmla="*/ 1278294 w 3844213"/>
              <a:gd name="connsiteY20" fmla="*/ 606644 h 699950"/>
              <a:gd name="connsiteX21" fmla="*/ 1632858 w 3844213"/>
              <a:gd name="connsiteY21" fmla="*/ 597314 h 699950"/>
              <a:gd name="connsiteX22" fmla="*/ 1726164 w 3844213"/>
              <a:gd name="connsiteY22" fmla="*/ 550660 h 699950"/>
              <a:gd name="connsiteX23" fmla="*/ 1782147 w 3844213"/>
              <a:gd name="connsiteY23" fmla="*/ 494677 h 699950"/>
              <a:gd name="connsiteX24" fmla="*/ 1810139 w 3844213"/>
              <a:gd name="connsiteY24" fmla="*/ 476016 h 699950"/>
              <a:gd name="connsiteX25" fmla="*/ 1847462 w 3844213"/>
              <a:gd name="connsiteY25" fmla="*/ 448024 h 699950"/>
              <a:gd name="connsiteX26" fmla="*/ 1894115 w 3844213"/>
              <a:gd name="connsiteY26" fmla="*/ 429363 h 699950"/>
              <a:gd name="connsiteX27" fmla="*/ 1950098 w 3844213"/>
              <a:gd name="connsiteY27" fmla="*/ 392040 h 699950"/>
              <a:gd name="connsiteX28" fmla="*/ 2034074 w 3844213"/>
              <a:gd name="connsiteY28" fmla="*/ 345387 h 699950"/>
              <a:gd name="connsiteX29" fmla="*/ 2090058 w 3844213"/>
              <a:gd name="connsiteY29" fmla="*/ 308065 h 699950"/>
              <a:gd name="connsiteX30" fmla="*/ 2146041 w 3844213"/>
              <a:gd name="connsiteY30" fmla="*/ 270742 h 699950"/>
              <a:gd name="connsiteX31" fmla="*/ 2183364 w 3844213"/>
              <a:gd name="connsiteY31" fmla="*/ 252081 h 699950"/>
              <a:gd name="connsiteX32" fmla="*/ 2239347 w 3844213"/>
              <a:gd name="connsiteY32" fmla="*/ 205428 h 699950"/>
              <a:gd name="connsiteX33" fmla="*/ 2258009 w 3844213"/>
              <a:gd name="connsiteY33" fmla="*/ 186767 h 699950"/>
              <a:gd name="connsiteX34" fmla="*/ 2286000 w 3844213"/>
              <a:gd name="connsiteY34" fmla="*/ 177436 h 699950"/>
              <a:gd name="connsiteX35" fmla="*/ 2304662 w 3844213"/>
              <a:gd name="connsiteY35" fmla="*/ 149444 h 699950"/>
              <a:gd name="connsiteX36" fmla="*/ 2332653 w 3844213"/>
              <a:gd name="connsiteY36" fmla="*/ 130783 h 699950"/>
              <a:gd name="connsiteX37" fmla="*/ 2407298 w 3844213"/>
              <a:gd name="connsiteY37" fmla="*/ 158775 h 699950"/>
              <a:gd name="connsiteX38" fmla="*/ 2425960 w 3844213"/>
              <a:gd name="connsiteY38" fmla="*/ 186767 h 699950"/>
              <a:gd name="connsiteX39" fmla="*/ 2500605 w 3844213"/>
              <a:gd name="connsiteY39" fmla="*/ 242750 h 699950"/>
              <a:gd name="connsiteX40" fmla="*/ 2537927 w 3844213"/>
              <a:gd name="connsiteY40" fmla="*/ 317395 h 699950"/>
              <a:gd name="connsiteX41" fmla="*/ 2556588 w 3844213"/>
              <a:gd name="connsiteY41" fmla="*/ 354718 h 699950"/>
              <a:gd name="connsiteX42" fmla="*/ 2565919 w 3844213"/>
              <a:gd name="connsiteY42" fmla="*/ 392040 h 699950"/>
              <a:gd name="connsiteX43" fmla="*/ 2612572 w 3844213"/>
              <a:gd name="connsiteY43" fmla="*/ 448024 h 699950"/>
              <a:gd name="connsiteX44" fmla="*/ 2659225 w 3844213"/>
              <a:gd name="connsiteY44" fmla="*/ 494677 h 699950"/>
              <a:gd name="connsiteX45" fmla="*/ 2715209 w 3844213"/>
              <a:gd name="connsiteY45" fmla="*/ 578652 h 699950"/>
              <a:gd name="connsiteX46" fmla="*/ 2733870 w 3844213"/>
              <a:gd name="connsiteY46" fmla="*/ 597314 h 699950"/>
              <a:gd name="connsiteX47" fmla="*/ 2752531 w 3844213"/>
              <a:gd name="connsiteY47" fmla="*/ 625305 h 699950"/>
              <a:gd name="connsiteX48" fmla="*/ 2817845 w 3844213"/>
              <a:gd name="connsiteY48" fmla="*/ 662628 h 699950"/>
              <a:gd name="connsiteX49" fmla="*/ 2873829 w 3844213"/>
              <a:gd name="connsiteY49" fmla="*/ 699950 h 699950"/>
              <a:gd name="connsiteX50" fmla="*/ 3032449 w 3844213"/>
              <a:gd name="connsiteY50" fmla="*/ 690620 h 699950"/>
              <a:gd name="connsiteX51" fmla="*/ 3069772 w 3844213"/>
              <a:gd name="connsiteY51" fmla="*/ 662628 h 699950"/>
              <a:gd name="connsiteX52" fmla="*/ 3125756 w 3844213"/>
              <a:gd name="connsiteY52" fmla="*/ 643967 h 699950"/>
              <a:gd name="connsiteX53" fmla="*/ 3191070 w 3844213"/>
              <a:gd name="connsiteY53" fmla="*/ 597314 h 699950"/>
              <a:gd name="connsiteX54" fmla="*/ 3209731 w 3844213"/>
              <a:gd name="connsiteY54" fmla="*/ 569322 h 699950"/>
              <a:gd name="connsiteX55" fmla="*/ 3265715 w 3844213"/>
              <a:gd name="connsiteY55" fmla="*/ 522669 h 699950"/>
              <a:gd name="connsiteX56" fmla="*/ 3284376 w 3844213"/>
              <a:gd name="connsiteY56" fmla="*/ 504007 h 699950"/>
              <a:gd name="connsiteX57" fmla="*/ 3321698 w 3844213"/>
              <a:gd name="connsiteY57" fmla="*/ 485346 h 699950"/>
              <a:gd name="connsiteX58" fmla="*/ 3359021 w 3844213"/>
              <a:gd name="connsiteY58" fmla="*/ 448024 h 699950"/>
              <a:gd name="connsiteX59" fmla="*/ 3424335 w 3844213"/>
              <a:gd name="connsiteY59" fmla="*/ 420032 h 699950"/>
              <a:gd name="connsiteX60" fmla="*/ 3452327 w 3844213"/>
              <a:gd name="connsiteY60" fmla="*/ 401371 h 699950"/>
              <a:gd name="connsiteX61" fmla="*/ 3498980 w 3844213"/>
              <a:gd name="connsiteY61" fmla="*/ 382709 h 699950"/>
              <a:gd name="connsiteX62" fmla="*/ 3545633 w 3844213"/>
              <a:gd name="connsiteY62" fmla="*/ 345387 h 699950"/>
              <a:gd name="connsiteX63" fmla="*/ 3582956 w 3844213"/>
              <a:gd name="connsiteY63" fmla="*/ 326726 h 699950"/>
              <a:gd name="connsiteX64" fmla="*/ 3610947 w 3844213"/>
              <a:gd name="connsiteY64" fmla="*/ 308065 h 699950"/>
              <a:gd name="connsiteX65" fmla="*/ 3648270 w 3844213"/>
              <a:gd name="connsiteY65" fmla="*/ 289403 h 699950"/>
              <a:gd name="connsiteX66" fmla="*/ 3676262 w 3844213"/>
              <a:gd name="connsiteY66" fmla="*/ 270742 h 699950"/>
              <a:gd name="connsiteX67" fmla="*/ 3704253 w 3844213"/>
              <a:gd name="connsiteY67" fmla="*/ 261411 h 699950"/>
              <a:gd name="connsiteX68" fmla="*/ 3797560 w 3844213"/>
              <a:gd name="connsiteY68" fmla="*/ 289403 h 699950"/>
              <a:gd name="connsiteX69" fmla="*/ 3806890 w 3844213"/>
              <a:gd name="connsiteY69" fmla="*/ 317395 h 699950"/>
              <a:gd name="connsiteX70" fmla="*/ 3825551 w 3844213"/>
              <a:gd name="connsiteY70" fmla="*/ 345387 h 699950"/>
              <a:gd name="connsiteX71" fmla="*/ 3844213 w 3844213"/>
              <a:gd name="connsiteY71" fmla="*/ 373379 h 69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844213" h="699950">
                <a:moveTo>
                  <a:pt x="0" y="289403"/>
                </a:moveTo>
                <a:cubicBezTo>
                  <a:pt x="86371" y="237580"/>
                  <a:pt x="10953" y="277105"/>
                  <a:pt x="149290" y="233420"/>
                </a:cubicBezTo>
                <a:cubicBezTo>
                  <a:pt x="185952" y="221843"/>
                  <a:pt x="253135" y="193851"/>
                  <a:pt x="289249" y="177436"/>
                </a:cubicBezTo>
                <a:cubicBezTo>
                  <a:pt x="301912" y="171680"/>
                  <a:pt x="313909" y="164531"/>
                  <a:pt x="326572" y="158775"/>
                </a:cubicBezTo>
                <a:cubicBezTo>
                  <a:pt x="350104" y="148079"/>
                  <a:pt x="402743" y="128002"/>
                  <a:pt x="429209" y="112122"/>
                </a:cubicBezTo>
                <a:cubicBezTo>
                  <a:pt x="486131" y="77968"/>
                  <a:pt x="480407" y="71114"/>
                  <a:pt x="541176" y="46807"/>
                </a:cubicBezTo>
                <a:cubicBezTo>
                  <a:pt x="565614" y="37032"/>
                  <a:pt x="624493" y="30906"/>
                  <a:pt x="643813" y="28146"/>
                </a:cubicBezTo>
                <a:cubicBezTo>
                  <a:pt x="654077" y="21303"/>
                  <a:pt x="683891" y="-2118"/>
                  <a:pt x="699796" y="154"/>
                </a:cubicBezTo>
                <a:cubicBezTo>
                  <a:pt x="713566" y="2121"/>
                  <a:pt x="725800" y="10731"/>
                  <a:pt x="737119" y="18816"/>
                </a:cubicBezTo>
                <a:cubicBezTo>
                  <a:pt x="755470" y="31924"/>
                  <a:pt x="781515" y="66750"/>
                  <a:pt x="793102" y="84130"/>
                </a:cubicBezTo>
                <a:cubicBezTo>
                  <a:pt x="803162" y="99220"/>
                  <a:pt x="810213" y="116275"/>
                  <a:pt x="821094" y="130783"/>
                </a:cubicBezTo>
                <a:cubicBezTo>
                  <a:pt x="829011" y="141339"/>
                  <a:pt x="839755" y="149444"/>
                  <a:pt x="849086" y="158775"/>
                </a:cubicBezTo>
                <a:cubicBezTo>
                  <a:pt x="852196" y="168106"/>
                  <a:pt x="856032" y="177225"/>
                  <a:pt x="858417" y="186767"/>
                </a:cubicBezTo>
                <a:cubicBezTo>
                  <a:pt x="865306" y="214324"/>
                  <a:pt x="865442" y="236199"/>
                  <a:pt x="877078" y="261411"/>
                </a:cubicBezTo>
                <a:cubicBezTo>
                  <a:pt x="891650" y="292984"/>
                  <a:pt x="912734" y="321729"/>
                  <a:pt x="923731" y="354718"/>
                </a:cubicBezTo>
                <a:cubicBezTo>
                  <a:pt x="940223" y="404190"/>
                  <a:pt x="930360" y="373252"/>
                  <a:pt x="951723" y="448024"/>
                </a:cubicBezTo>
                <a:cubicBezTo>
                  <a:pt x="954833" y="469795"/>
                  <a:pt x="954098" y="492474"/>
                  <a:pt x="961053" y="513338"/>
                </a:cubicBezTo>
                <a:cubicBezTo>
                  <a:pt x="963835" y="521684"/>
                  <a:pt x="972677" y="526721"/>
                  <a:pt x="979715" y="531999"/>
                </a:cubicBezTo>
                <a:cubicBezTo>
                  <a:pt x="1046317" y="581951"/>
                  <a:pt x="1024897" y="567972"/>
                  <a:pt x="1110343" y="578652"/>
                </a:cubicBezTo>
                <a:cubicBezTo>
                  <a:pt x="1122784" y="581762"/>
                  <a:pt x="1134971" y="586169"/>
                  <a:pt x="1147666" y="587983"/>
                </a:cubicBezTo>
                <a:cubicBezTo>
                  <a:pt x="1296167" y="609198"/>
                  <a:pt x="1193239" y="585381"/>
                  <a:pt x="1278294" y="606644"/>
                </a:cubicBezTo>
                <a:cubicBezTo>
                  <a:pt x="1396482" y="603534"/>
                  <a:pt x="1514763" y="602938"/>
                  <a:pt x="1632858" y="597314"/>
                </a:cubicBezTo>
                <a:cubicBezTo>
                  <a:pt x="1666045" y="595734"/>
                  <a:pt x="1704798" y="572026"/>
                  <a:pt x="1726164" y="550660"/>
                </a:cubicBezTo>
                <a:cubicBezTo>
                  <a:pt x="1744825" y="531999"/>
                  <a:pt x="1760189" y="509316"/>
                  <a:pt x="1782147" y="494677"/>
                </a:cubicBezTo>
                <a:cubicBezTo>
                  <a:pt x="1791478" y="488457"/>
                  <a:pt x="1801014" y="482534"/>
                  <a:pt x="1810139" y="476016"/>
                </a:cubicBezTo>
                <a:cubicBezTo>
                  <a:pt x="1822794" y="466977"/>
                  <a:pt x="1833868" y="455576"/>
                  <a:pt x="1847462" y="448024"/>
                </a:cubicBezTo>
                <a:cubicBezTo>
                  <a:pt x="1862103" y="439890"/>
                  <a:pt x="1878564" y="435583"/>
                  <a:pt x="1894115" y="429363"/>
                </a:cubicBezTo>
                <a:cubicBezTo>
                  <a:pt x="1926183" y="397293"/>
                  <a:pt x="1899259" y="420284"/>
                  <a:pt x="1950098" y="392040"/>
                </a:cubicBezTo>
                <a:cubicBezTo>
                  <a:pt x="2055531" y="333466"/>
                  <a:pt x="1944596" y="390125"/>
                  <a:pt x="2034074" y="345387"/>
                </a:cubicBezTo>
                <a:cubicBezTo>
                  <a:pt x="2096199" y="283262"/>
                  <a:pt x="2029290" y="341825"/>
                  <a:pt x="2090058" y="308065"/>
                </a:cubicBezTo>
                <a:cubicBezTo>
                  <a:pt x="2109664" y="297173"/>
                  <a:pt x="2127380" y="283183"/>
                  <a:pt x="2146041" y="270742"/>
                </a:cubicBezTo>
                <a:cubicBezTo>
                  <a:pt x="2157614" y="263026"/>
                  <a:pt x="2170923" y="258301"/>
                  <a:pt x="2183364" y="252081"/>
                </a:cubicBezTo>
                <a:cubicBezTo>
                  <a:pt x="2249851" y="185594"/>
                  <a:pt x="2174402" y="257384"/>
                  <a:pt x="2239347" y="205428"/>
                </a:cubicBezTo>
                <a:cubicBezTo>
                  <a:pt x="2246216" y="199933"/>
                  <a:pt x="2250466" y="191293"/>
                  <a:pt x="2258009" y="186767"/>
                </a:cubicBezTo>
                <a:cubicBezTo>
                  <a:pt x="2266443" y="181707"/>
                  <a:pt x="2276670" y="180546"/>
                  <a:pt x="2286000" y="177436"/>
                </a:cubicBezTo>
                <a:cubicBezTo>
                  <a:pt x="2292221" y="168105"/>
                  <a:pt x="2296732" y="157374"/>
                  <a:pt x="2304662" y="149444"/>
                </a:cubicBezTo>
                <a:cubicBezTo>
                  <a:pt x="2312591" y="141515"/>
                  <a:pt x="2321552" y="132369"/>
                  <a:pt x="2332653" y="130783"/>
                </a:cubicBezTo>
                <a:cubicBezTo>
                  <a:pt x="2352415" y="127960"/>
                  <a:pt x="2392189" y="151220"/>
                  <a:pt x="2407298" y="158775"/>
                </a:cubicBezTo>
                <a:cubicBezTo>
                  <a:pt x="2413519" y="168106"/>
                  <a:pt x="2417625" y="179265"/>
                  <a:pt x="2425960" y="186767"/>
                </a:cubicBezTo>
                <a:cubicBezTo>
                  <a:pt x="2449078" y="207573"/>
                  <a:pt x="2500605" y="242750"/>
                  <a:pt x="2500605" y="242750"/>
                </a:cubicBezTo>
                <a:cubicBezTo>
                  <a:pt x="2561433" y="344132"/>
                  <a:pt x="2507797" y="247091"/>
                  <a:pt x="2537927" y="317395"/>
                </a:cubicBezTo>
                <a:cubicBezTo>
                  <a:pt x="2543406" y="330180"/>
                  <a:pt x="2551704" y="341694"/>
                  <a:pt x="2556588" y="354718"/>
                </a:cubicBezTo>
                <a:cubicBezTo>
                  <a:pt x="2561091" y="366725"/>
                  <a:pt x="2560867" y="380253"/>
                  <a:pt x="2565919" y="392040"/>
                </a:cubicBezTo>
                <a:cubicBezTo>
                  <a:pt x="2578184" y="420659"/>
                  <a:pt x="2592789" y="424284"/>
                  <a:pt x="2612572" y="448024"/>
                </a:cubicBezTo>
                <a:cubicBezTo>
                  <a:pt x="2651449" y="494677"/>
                  <a:pt x="2607906" y="460465"/>
                  <a:pt x="2659225" y="494677"/>
                </a:cubicBezTo>
                <a:cubicBezTo>
                  <a:pt x="2677886" y="522669"/>
                  <a:pt x="2691421" y="554863"/>
                  <a:pt x="2715209" y="578652"/>
                </a:cubicBezTo>
                <a:cubicBezTo>
                  <a:pt x="2721429" y="584873"/>
                  <a:pt x="2728375" y="590445"/>
                  <a:pt x="2733870" y="597314"/>
                </a:cubicBezTo>
                <a:cubicBezTo>
                  <a:pt x="2740875" y="606070"/>
                  <a:pt x="2744602" y="617376"/>
                  <a:pt x="2752531" y="625305"/>
                </a:cubicBezTo>
                <a:cubicBezTo>
                  <a:pt x="2774574" y="647348"/>
                  <a:pt x="2792226" y="644329"/>
                  <a:pt x="2817845" y="662628"/>
                </a:cubicBezTo>
                <a:cubicBezTo>
                  <a:pt x="2879000" y="706310"/>
                  <a:pt x="2813784" y="679937"/>
                  <a:pt x="2873829" y="699950"/>
                </a:cubicBezTo>
                <a:cubicBezTo>
                  <a:pt x="2926702" y="696840"/>
                  <a:pt x="2980420" y="700530"/>
                  <a:pt x="3032449" y="690620"/>
                </a:cubicBezTo>
                <a:cubicBezTo>
                  <a:pt x="3047726" y="687710"/>
                  <a:pt x="3055863" y="669583"/>
                  <a:pt x="3069772" y="662628"/>
                </a:cubicBezTo>
                <a:cubicBezTo>
                  <a:pt x="3087366" y="653831"/>
                  <a:pt x="3125756" y="643967"/>
                  <a:pt x="3125756" y="643967"/>
                </a:cubicBezTo>
                <a:cubicBezTo>
                  <a:pt x="3141642" y="633375"/>
                  <a:pt x="3179505" y="608878"/>
                  <a:pt x="3191070" y="597314"/>
                </a:cubicBezTo>
                <a:cubicBezTo>
                  <a:pt x="3199000" y="589385"/>
                  <a:pt x="3202552" y="577937"/>
                  <a:pt x="3209731" y="569322"/>
                </a:cubicBezTo>
                <a:cubicBezTo>
                  <a:pt x="3242980" y="529423"/>
                  <a:pt x="3229015" y="552029"/>
                  <a:pt x="3265715" y="522669"/>
                </a:cubicBezTo>
                <a:cubicBezTo>
                  <a:pt x="3272584" y="517173"/>
                  <a:pt x="3277056" y="508887"/>
                  <a:pt x="3284376" y="504007"/>
                </a:cubicBezTo>
                <a:cubicBezTo>
                  <a:pt x="3295949" y="496291"/>
                  <a:pt x="3310571" y="493691"/>
                  <a:pt x="3321698" y="485346"/>
                </a:cubicBezTo>
                <a:cubicBezTo>
                  <a:pt x="3335773" y="474790"/>
                  <a:pt x="3344178" y="457470"/>
                  <a:pt x="3359021" y="448024"/>
                </a:cubicBezTo>
                <a:cubicBezTo>
                  <a:pt x="3379004" y="435307"/>
                  <a:pt x="3403149" y="430625"/>
                  <a:pt x="3424335" y="420032"/>
                </a:cubicBezTo>
                <a:cubicBezTo>
                  <a:pt x="3434365" y="415017"/>
                  <a:pt x="3442297" y="406386"/>
                  <a:pt x="3452327" y="401371"/>
                </a:cubicBezTo>
                <a:cubicBezTo>
                  <a:pt x="3467308" y="393881"/>
                  <a:pt x="3484618" y="391326"/>
                  <a:pt x="3498980" y="382709"/>
                </a:cubicBezTo>
                <a:cubicBezTo>
                  <a:pt x="3516057" y="372463"/>
                  <a:pt x="3529063" y="356434"/>
                  <a:pt x="3545633" y="345387"/>
                </a:cubicBezTo>
                <a:cubicBezTo>
                  <a:pt x="3557206" y="337672"/>
                  <a:pt x="3570879" y="333627"/>
                  <a:pt x="3582956" y="326726"/>
                </a:cubicBezTo>
                <a:cubicBezTo>
                  <a:pt x="3592692" y="321162"/>
                  <a:pt x="3601211" y="313629"/>
                  <a:pt x="3610947" y="308065"/>
                </a:cubicBezTo>
                <a:cubicBezTo>
                  <a:pt x="3623024" y="301164"/>
                  <a:pt x="3636193" y="296304"/>
                  <a:pt x="3648270" y="289403"/>
                </a:cubicBezTo>
                <a:cubicBezTo>
                  <a:pt x="3658006" y="283839"/>
                  <a:pt x="3666232" y="275757"/>
                  <a:pt x="3676262" y="270742"/>
                </a:cubicBezTo>
                <a:cubicBezTo>
                  <a:pt x="3685059" y="266344"/>
                  <a:pt x="3694923" y="264521"/>
                  <a:pt x="3704253" y="261411"/>
                </a:cubicBezTo>
                <a:cubicBezTo>
                  <a:pt x="3732834" y="265494"/>
                  <a:pt x="3775660" y="262027"/>
                  <a:pt x="3797560" y="289403"/>
                </a:cubicBezTo>
                <a:cubicBezTo>
                  <a:pt x="3803704" y="297083"/>
                  <a:pt x="3802492" y="308598"/>
                  <a:pt x="3806890" y="317395"/>
                </a:cubicBezTo>
                <a:cubicBezTo>
                  <a:pt x="3811905" y="327425"/>
                  <a:pt x="3820536" y="335357"/>
                  <a:pt x="3825551" y="345387"/>
                </a:cubicBezTo>
                <a:cubicBezTo>
                  <a:pt x="3841022" y="376330"/>
                  <a:pt x="3823416" y="373379"/>
                  <a:pt x="3844213" y="373379"/>
                </a:cubicBezTo>
              </a:path>
            </a:pathLst>
          </a:custGeom>
          <a:ln w="2540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sp>
        <p:nvSpPr>
          <p:cNvPr id="56" name="Heart 55">
            <a:extLst>
              <a:ext uri="{FF2B5EF4-FFF2-40B4-BE49-F238E27FC236}">
                <a16:creationId xmlns:a16="http://schemas.microsoft.com/office/drawing/2014/main" id="{4835F815-305D-48D3-BF7A-4F6DBC06D0A9}"/>
              </a:ext>
            </a:extLst>
          </p:cNvPr>
          <p:cNvSpPr/>
          <p:nvPr/>
        </p:nvSpPr>
        <p:spPr>
          <a:xfrm>
            <a:off x="5841971" y="155357"/>
            <a:ext cx="685800" cy="699950"/>
          </a:xfrm>
          <a:prstGeom prst="hear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ELOB</a:t>
            </a:r>
          </a:p>
        </p:txBody>
      </p:sp>
      <p:sp>
        <p:nvSpPr>
          <p:cNvPr id="58" name="CasellaDiTesto 67">
            <a:extLst>
              <a:ext uri="{FF2B5EF4-FFF2-40B4-BE49-F238E27FC236}">
                <a16:creationId xmlns:a16="http://schemas.microsoft.com/office/drawing/2014/main" id="{EDCB800E-7205-4FAA-8C76-F64A78523A8A}"/>
              </a:ext>
            </a:extLst>
          </p:cNvPr>
          <p:cNvSpPr txBox="1"/>
          <p:nvPr/>
        </p:nvSpPr>
        <p:spPr>
          <a:xfrm>
            <a:off x="9753600" y="1066800"/>
            <a:ext cx="1841819" cy="369332"/>
          </a:xfrm>
          <a:prstGeom prst="rect">
            <a:avLst/>
          </a:prstGeom>
          <a:noFill/>
        </p:spPr>
        <p:txBody>
          <a:bodyPr wrap="square" rtlCol="0">
            <a:spAutoFit/>
          </a:bodyPr>
          <a:lstStyle/>
          <a:p>
            <a:r>
              <a:rPr lang="en-US" dirty="0"/>
              <a:t>ELOB mRNA</a:t>
            </a:r>
          </a:p>
        </p:txBody>
      </p:sp>
    </p:spTree>
    <p:extLst>
      <p:ext uri="{BB962C8B-B14F-4D97-AF65-F5344CB8AC3E}">
        <p14:creationId xmlns:p14="http://schemas.microsoft.com/office/powerpoint/2010/main" val="2470136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78018C-3B87-4EA7-A853-BE4BCF41FD5C}"/>
              </a:ext>
            </a:extLst>
          </p:cNvPr>
          <p:cNvSpPr>
            <a:spLocks noGrp="1"/>
          </p:cNvSpPr>
          <p:nvPr>
            <p:ph type="body" sz="quarter" idx="11"/>
          </p:nvPr>
        </p:nvSpPr>
        <p:spPr>
          <a:xfrm>
            <a:off x="527051" y="533400"/>
            <a:ext cx="11233149" cy="6324600"/>
          </a:xfrm>
        </p:spPr>
        <p:txBody>
          <a:bodyPr/>
          <a:lstStyle/>
          <a:p>
            <a:r>
              <a:rPr lang="en-US" dirty="0"/>
              <a:t>Retrieve ELOB sequences for the same organisms we used for SLC25A12</a:t>
            </a:r>
          </a:p>
          <a:p>
            <a:pPr lvl="1"/>
            <a:r>
              <a:rPr lang="en-US" dirty="0"/>
              <a:t>Also Pangolin (</a:t>
            </a:r>
            <a:r>
              <a:rPr lang="en-US" i="1" dirty="0"/>
              <a:t>Manis </a:t>
            </a:r>
            <a:r>
              <a:rPr lang="en-US" i="1" dirty="0" err="1"/>
              <a:t>javanica</a:t>
            </a:r>
            <a:r>
              <a:rPr lang="en-US" dirty="0"/>
              <a:t>)</a:t>
            </a:r>
          </a:p>
          <a:p>
            <a:endParaRPr lang="en-US" dirty="0"/>
          </a:p>
          <a:p>
            <a:r>
              <a:rPr lang="en-US" dirty="0"/>
              <a:t>Generate a Maximum Likelihood tree with the ELOB sequences</a:t>
            </a:r>
          </a:p>
          <a:p>
            <a:pPr lvl="1"/>
            <a:r>
              <a:rPr lang="en-US" dirty="0"/>
              <a:t>Perform a bootstrap test with 100 bootstraps</a:t>
            </a:r>
          </a:p>
          <a:p>
            <a:r>
              <a:rPr lang="en-US" dirty="0"/>
              <a:t>Try flipping subtrees</a:t>
            </a:r>
          </a:p>
          <a:p>
            <a:r>
              <a:rPr lang="en-US" dirty="0"/>
              <a:t>Compare "Original Tree" and "Bootstrap consensus tree"</a:t>
            </a:r>
          </a:p>
          <a:p>
            <a:endParaRPr lang="en-US" dirty="0"/>
          </a:p>
          <a:p>
            <a:r>
              <a:rPr lang="en-US" dirty="0"/>
              <a:t>With Inkscape, highlight Pangolin and Bat branches and sequence names in </a:t>
            </a:r>
            <a:r>
              <a:rPr lang="en-US" b="1" dirty="0">
                <a:solidFill>
                  <a:srgbClr val="FF0000"/>
                </a:solidFill>
              </a:rPr>
              <a:t>red</a:t>
            </a:r>
          </a:p>
          <a:p>
            <a:pPr lvl="1"/>
            <a:r>
              <a:rPr lang="en-US" dirty="0"/>
              <a:t>From Inkscape, file--&gt;export PNG image</a:t>
            </a:r>
          </a:p>
          <a:p>
            <a:endParaRPr lang="en-US" dirty="0"/>
          </a:p>
          <a:p>
            <a:r>
              <a:rPr lang="en-US" dirty="0"/>
              <a:t>Send me your PNG tree to </a:t>
            </a:r>
            <a:r>
              <a:rPr lang="en-US" dirty="0">
                <a:hlinkClick r:id="rId2"/>
              </a:rPr>
              <a:t>federico.giorgi@unibo.it</a:t>
            </a:r>
            <a:endParaRPr lang="en-US" dirty="0"/>
          </a:p>
          <a:p>
            <a:pPr lvl="1"/>
            <a:r>
              <a:rPr lang="en-US" dirty="0"/>
              <a:t>Not mandatory, no score will be given!</a:t>
            </a:r>
          </a:p>
          <a:p>
            <a:pPr lvl="1"/>
            <a:r>
              <a:rPr lang="en-US" dirty="0"/>
              <a:t>I am just curious</a:t>
            </a:r>
          </a:p>
        </p:txBody>
      </p:sp>
      <p:sp>
        <p:nvSpPr>
          <p:cNvPr id="3" name="Text Placeholder 2">
            <a:extLst>
              <a:ext uri="{FF2B5EF4-FFF2-40B4-BE49-F238E27FC236}">
                <a16:creationId xmlns:a16="http://schemas.microsoft.com/office/drawing/2014/main" id="{552FEF18-48F7-4404-BABE-392D1A44978B}"/>
              </a:ext>
            </a:extLst>
          </p:cNvPr>
          <p:cNvSpPr>
            <a:spLocks noGrp="1"/>
          </p:cNvSpPr>
          <p:nvPr>
            <p:ph type="body" sz="quarter" idx="10"/>
          </p:nvPr>
        </p:nvSpPr>
        <p:spPr>
          <a:xfrm>
            <a:off x="119063" y="0"/>
            <a:ext cx="11641137" cy="576238"/>
          </a:xfrm>
        </p:spPr>
        <p:txBody>
          <a:bodyPr/>
          <a:lstStyle/>
          <a:p>
            <a:r>
              <a:rPr lang="en-US" dirty="0">
                <a:solidFill>
                  <a:srgbClr val="FF0000"/>
                </a:solidFill>
              </a:rPr>
              <a:t>Exercise</a:t>
            </a:r>
          </a:p>
        </p:txBody>
      </p:sp>
    </p:spTree>
    <p:extLst>
      <p:ext uri="{BB962C8B-B14F-4D97-AF65-F5344CB8AC3E}">
        <p14:creationId xmlns:p14="http://schemas.microsoft.com/office/powerpoint/2010/main" val="542059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it-IT" dirty="0"/>
              <a:t>Federico M. Giorgi, PhD</a:t>
            </a:r>
          </a:p>
        </p:txBody>
      </p:sp>
      <p:sp>
        <p:nvSpPr>
          <p:cNvPr id="3" name="Segnaposto testo 2"/>
          <p:cNvSpPr>
            <a:spLocks noGrp="1"/>
          </p:cNvSpPr>
          <p:nvPr>
            <p:ph type="body" sz="quarter" idx="11"/>
          </p:nvPr>
        </p:nvSpPr>
        <p:spPr/>
        <p:txBody>
          <a:bodyPr/>
          <a:lstStyle/>
          <a:p>
            <a:r>
              <a:rPr lang="it-IT" dirty="0"/>
              <a:t>Department of </a:t>
            </a:r>
            <a:r>
              <a:rPr lang="it-IT" dirty="0" err="1"/>
              <a:t>Pharmacy</a:t>
            </a:r>
            <a:r>
              <a:rPr lang="it-IT" dirty="0"/>
              <a:t> and </a:t>
            </a:r>
            <a:r>
              <a:rPr lang="it-IT" dirty="0" err="1"/>
              <a:t>Biotechnology</a:t>
            </a:r>
            <a:endParaRPr lang="it-IT" dirty="0"/>
          </a:p>
        </p:txBody>
      </p:sp>
      <p:sp>
        <p:nvSpPr>
          <p:cNvPr id="4" name="Segnaposto testo 3"/>
          <p:cNvSpPr>
            <a:spLocks noGrp="1"/>
          </p:cNvSpPr>
          <p:nvPr>
            <p:ph type="body" sz="quarter" idx="12"/>
          </p:nvPr>
        </p:nvSpPr>
        <p:spPr/>
        <p:txBody>
          <a:bodyPr/>
          <a:lstStyle/>
          <a:p>
            <a:r>
              <a:rPr lang="it-IT" dirty="0"/>
              <a:t>federico.giorgi@unibo.it</a:t>
            </a:r>
          </a:p>
        </p:txBody>
      </p:sp>
    </p:spTree>
    <p:extLst>
      <p:ext uri="{BB962C8B-B14F-4D97-AF65-F5344CB8AC3E}">
        <p14:creationId xmlns:p14="http://schemas.microsoft.com/office/powerpoint/2010/main" val="2269412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269028E-2340-A292-A955-A30869C89C7B}"/>
              </a:ext>
            </a:extLst>
          </p:cNvPr>
          <p:cNvSpPr>
            <a:spLocks noGrp="1"/>
          </p:cNvSpPr>
          <p:nvPr>
            <p:ph type="body" sz="quarter" idx="10"/>
          </p:nvPr>
        </p:nvSpPr>
        <p:spPr/>
        <p:txBody>
          <a:bodyPr/>
          <a:lstStyle/>
          <a:p>
            <a:r>
              <a:rPr lang="en-US"/>
              <a:t>Hard truths</a:t>
            </a:r>
          </a:p>
        </p:txBody>
      </p:sp>
      <p:sp>
        <p:nvSpPr>
          <p:cNvPr id="6" name="TextBox 5">
            <a:extLst>
              <a:ext uri="{FF2B5EF4-FFF2-40B4-BE49-F238E27FC236}">
                <a16:creationId xmlns:a16="http://schemas.microsoft.com/office/drawing/2014/main" id="{9C42B029-539F-EB8A-7505-FFE3077355A8}"/>
              </a:ext>
            </a:extLst>
          </p:cNvPr>
          <p:cNvSpPr txBox="1"/>
          <p:nvPr/>
        </p:nvSpPr>
        <p:spPr>
          <a:xfrm>
            <a:off x="6019800" y="1600200"/>
            <a:ext cx="5181600" cy="1323439"/>
          </a:xfrm>
          <a:prstGeom prst="rect">
            <a:avLst/>
          </a:prstGeom>
          <a:noFill/>
        </p:spPr>
        <p:txBody>
          <a:bodyPr wrap="square" rtlCol="0">
            <a:spAutoFit/>
          </a:bodyPr>
          <a:lstStyle/>
          <a:p>
            <a:pPr algn="l"/>
            <a:r>
              <a:rPr lang="en-US" sz="2000">
                <a:latin typeface="Century Gothic" panose="020B0502020202020204" pitchFamily="34" charset="0"/>
              </a:rPr>
              <a:t>I'm not sure whose twisted idea it was</a:t>
            </a:r>
          </a:p>
          <a:p>
            <a:pPr algn="l"/>
            <a:endParaRPr lang="en-US" sz="2000">
              <a:latin typeface="Century Gothic" panose="020B0502020202020204" pitchFamily="34" charset="0"/>
            </a:endParaRPr>
          </a:p>
          <a:p>
            <a:pPr algn="l"/>
            <a:endParaRPr lang="en-US" sz="2000">
              <a:latin typeface="Century Gothic" panose="020B0502020202020204" pitchFamily="34" charset="0"/>
            </a:endParaRPr>
          </a:p>
          <a:p>
            <a:pPr algn="l"/>
            <a:endParaRPr lang="en-US" sz="2000" dirty="0">
              <a:latin typeface="Century Gothic" panose="020B0502020202020204" pitchFamily="34" charset="0"/>
            </a:endParaRPr>
          </a:p>
        </p:txBody>
      </p:sp>
    </p:spTree>
    <p:extLst>
      <p:ext uri="{BB962C8B-B14F-4D97-AF65-F5344CB8AC3E}">
        <p14:creationId xmlns:p14="http://schemas.microsoft.com/office/powerpoint/2010/main" val="2027636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269028E-2340-A292-A955-A30869C89C7B}"/>
              </a:ext>
            </a:extLst>
          </p:cNvPr>
          <p:cNvSpPr>
            <a:spLocks noGrp="1"/>
          </p:cNvSpPr>
          <p:nvPr>
            <p:ph type="body" sz="quarter" idx="10"/>
          </p:nvPr>
        </p:nvSpPr>
        <p:spPr/>
        <p:txBody>
          <a:bodyPr/>
          <a:lstStyle/>
          <a:p>
            <a:r>
              <a:rPr lang="en-US"/>
              <a:t>Hard truths</a:t>
            </a:r>
          </a:p>
        </p:txBody>
      </p:sp>
      <p:sp>
        <p:nvSpPr>
          <p:cNvPr id="6" name="TextBox 5">
            <a:extLst>
              <a:ext uri="{FF2B5EF4-FFF2-40B4-BE49-F238E27FC236}">
                <a16:creationId xmlns:a16="http://schemas.microsoft.com/office/drawing/2014/main" id="{9C42B029-539F-EB8A-7505-FFE3077355A8}"/>
              </a:ext>
            </a:extLst>
          </p:cNvPr>
          <p:cNvSpPr txBox="1"/>
          <p:nvPr/>
        </p:nvSpPr>
        <p:spPr>
          <a:xfrm>
            <a:off x="6019800" y="1600200"/>
            <a:ext cx="5181600" cy="2246769"/>
          </a:xfrm>
          <a:prstGeom prst="rect">
            <a:avLst/>
          </a:prstGeom>
          <a:noFill/>
        </p:spPr>
        <p:txBody>
          <a:bodyPr wrap="square" rtlCol="0">
            <a:spAutoFit/>
          </a:bodyPr>
          <a:lstStyle/>
          <a:p>
            <a:pPr algn="l"/>
            <a:r>
              <a:rPr lang="en-US" sz="2000">
                <a:latin typeface="Century Gothic" panose="020B0502020202020204" pitchFamily="34" charset="0"/>
              </a:rPr>
              <a:t>I'm not sure whose twisted idea it was</a:t>
            </a:r>
          </a:p>
          <a:p>
            <a:pPr algn="l"/>
            <a:endParaRPr lang="en-US" sz="2000">
              <a:latin typeface="Century Gothic" panose="020B0502020202020204" pitchFamily="34" charset="0"/>
            </a:endParaRPr>
          </a:p>
          <a:p>
            <a:pPr algn="l"/>
            <a:r>
              <a:rPr lang="en-US" sz="2000">
                <a:latin typeface="Century Gothic" panose="020B0502020202020204" pitchFamily="34" charset="0"/>
              </a:rPr>
              <a:t>to put hundreds of young people in underfunded universities</a:t>
            </a:r>
          </a:p>
          <a:p>
            <a:pPr algn="l"/>
            <a:endParaRPr lang="en-US" sz="2000">
              <a:latin typeface="Century Gothic" panose="020B0502020202020204" pitchFamily="34" charset="0"/>
            </a:endParaRPr>
          </a:p>
          <a:p>
            <a:pPr algn="l"/>
            <a:endParaRPr lang="en-US" sz="2000">
              <a:latin typeface="Century Gothic" panose="020B0502020202020204" pitchFamily="34" charset="0"/>
            </a:endParaRPr>
          </a:p>
          <a:p>
            <a:pPr algn="l"/>
            <a:endParaRPr lang="en-US" sz="2000" dirty="0">
              <a:latin typeface="Century Gothic" panose="020B0502020202020204" pitchFamily="34" charset="0"/>
            </a:endParaRPr>
          </a:p>
        </p:txBody>
      </p:sp>
    </p:spTree>
    <p:extLst>
      <p:ext uri="{BB962C8B-B14F-4D97-AF65-F5344CB8AC3E}">
        <p14:creationId xmlns:p14="http://schemas.microsoft.com/office/powerpoint/2010/main" val="4065675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269028E-2340-A292-A955-A30869C89C7B}"/>
              </a:ext>
            </a:extLst>
          </p:cNvPr>
          <p:cNvSpPr>
            <a:spLocks noGrp="1"/>
          </p:cNvSpPr>
          <p:nvPr>
            <p:ph type="body" sz="quarter" idx="10"/>
          </p:nvPr>
        </p:nvSpPr>
        <p:spPr/>
        <p:txBody>
          <a:bodyPr/>
          <a:lstStyle/>
          <a:p>
            <a:r>
              <a:rPr lang="en-US"/>
              <a:t>Hard truths</a:t>
            </a:r>
          </a:p>
        </p:txBody>
      </p:sp>
      <p:sp>
        <p:nvSpPr>
          <p:cNvPr id="6" name="TextBox 5">
            <a:extLst>
              <a:ext uri="{FF2B5EF4-FFF2-40B4-BE49-F238E27FC236}">
                <a16:creationId xmlns:a16="http://schemas.microsoft.com/office/drawing/2014/main" id="{9C42B029-539F-EB8A-7505-FFE3077355A8}"/>
              </a:ext>
            </a:extLst>
          </p:cNvPr>
          <p:cNvSpPr txBox="1"/>
          <p:nvPr/>
        </p:nvSpPr>
        <p:spPr>
          <a:xfrm>
            <a:off x="6019800" y="1600200"/>
            <a:ext cx="5181600" cy="3170099"/>
          </a:xfrm>
          <a:prstGeom prst="rect">
            <a:avLst/>
          </a:prstGeom>
          <a:noFill/>
        </p:spPr>
        <p:txBody>
          <a:bodyPr wrap="square" rtlCol="0">
            <a:spAutoFit/>
          </a:bodyPr>
          <a:lstStyle/>
          <a:p>
            <a:pPr algn="l"/>
            <a:r>
              <a:rPr lang="en-US" sz="2000">
                <a:latin typeface="Century Gothic" panose="020B0502020202020204" pitchFamily="34" charset="0"/>
              </a:rPr>
              <a:t>I'm not sure whose twisted idea it was</a:t>
            </a:r>
          </a:p>
          <a:p>
            <a:pPr algn="l"/>
            <a:endParaRPr lang="en-US" sz="2000">
              <a:latin typeface="Century Gothic" panose="020B0502020202020204" pitchFamily="34" charset="0"/>
            </a:endParaRPr>
          </a:p>
          <a:p>
            <a:pPr algn="l"/>
            <a:r>
              <a:rPr lang="en-US" sz="2000">
                <a:latin typeface="Century Gothic" panose="020B0502020202020204" pitchFamily="34" charset="0"/>
              </a:rPr>
              <a:t>to put hundreds of young people in underfunded universities</a:t>
            </a:r>
          </a:p>
          <a:p>
            <a:pPr algn="l"/>
            <a:endParaRPr lang="en-US" sz="2000">
              <a:latin typeface="Century Gothic" panose="020B0502020202020204" pitchFamily="34" charset="0"/>
            </a:endParaRPr>
          </a:p>
          <a:p>
            <a:pPr algn="l"/>
            <a:r>
              <a:rPr lang="en-US" sz="2000">
                <a:latin typeface="Century Gothic" panose="020B0502020202020204" pitchFamily="34" charset="0"/>
              </a:rPr>
              <a:t>run by people whose dreams were crushed years ago</a:t>
            </a:r>
          </a:p>
          <a:p>
            <a:pPr algn="l"/>
            <a:endParaRPr lang="en-US" sz="2000">
              <a:latin typeface="Century Gothic" panose="020B0502020202020204" pitchFamily="34" charset="0"/>
            </a:endParaRPr>
          </a:p>
          <a:p>
            <a:pPr algn="l"/>
            <a:endParaRPr lang="en-US" sz="2000">
              <a:latin typeface="Century Gothic" panose="020B0502020202020204" pitchFamily="34" charset="0"/>
            </a:endParaRPr>
          </a:p>
          <a:p>
            <a:pPr algn="l"/>
            <a:endParaRPr lang="en-US" sz="2000" dirty="0">
              <a:latin typeface="Century Gothic" panose="020B0502020202020204" pitchFamily="34" charset="0"/>
            </a:endParaRPr>
          </a:p>
        </p:txBody>
      </p:sp>
    </p:spTree>
    <p:extLst>
      <p:ext uri="{BB962C8B-B14F-4D97-AF65-F5344CB8AC3E}">
        <p14:creationId xmlns:p14="http://schemas.microsoft.com/office/powerpoint/2010/main" val="2404250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269028E-2340-A292-A955-A30869C89C7B}"/>
              </a:ext>
            </a:extLst>
          </p:cNvPr>
          <p:cNvSpPr>
            <a:spLocks noGrp="1"/>
          </p:cNvSpPr>
          <p:nvPr>
            <p:ph type="body" sz="quarter" idx="10"/>
          </p:nvPr>
        </p:nvSpPr>
        <p:spPr/>
        <p:txBody>
          <a:bodyPr/>
          <a:lstStyle/>
          <a:p>
            <a:r>
              <a:rPr lang="en-US"/>
              <a:t>Hard truths</a:t>
            </a:r>
          </a:p>
        </p:txBody>
      </p:sp>
      <p:sp>
        <p:nvSpPr>
          <p:cNvPr id="6" name="TextBox 5">
            <a:extLst>
              <a:ext uri="{FF2B5EF4-FFF2-40B4-BE49-F238E27FC236}">
                <a16:creationId xmlns:a16="http://schemas.microsoft.com/office/drawing/2014/main" id="{9C42B029-539F-EB8A-7505-FFE3077355A8}"/>
              </a:ext>
            </a:extLst>
          </p:cNvPr>
          <p:cNvSpPr txBox="1"/>
          <p:nvPr/>
        </p:nvSpPr>
        <p:spPr>
          <a:xfrm>
            <a:off x="6019800" y="1600200"/>
            <a:ext cx="5181600" cy="4093428"/>
          </a:xfrm>
          <a:prstGeom prst="rect">
            <a:avLst/>
          </a:prstGeom>
          <a:noFill/>
        </p:spPr>
        <p:txBody>
          <a:bodyPr wrap="square" rtlCol="0">
            <a:spAutoFit/>
          </a:bodyPr>
          <a:lstStyle/>
          <a:p>
            <a:pPr algn="l"/>
            <a:r>
              <a:rPr lang="en-US" sz="2000">
                <a:latin typeface="Century Gothic" panose="020B0502020202020204" pitchFamily="34" charset="0"/>
              </a:rPr>
              <a:t>I'm not sure whose twisted idea it was</a:t>
            </a:r>
          </a:p>
          <a:p>
            <a:pPr algn="l"/>
            <a:endParaRPr lang="en-US" sz="2000">
              <a:latin typeface="Century Gothic" panose="020B0502020202020204" pitchFamily="34" charset="0"/>
            </a:endParaRPr>
          </a:p>
          <a:p>
            <a:pPr algn="l"/>
            <a:r>
              <a:rPr lang="en-US" sz="2000">
                <a:latin typeface="Century Gothic" panose="020B0502020202020204" pitchFamily="34" charset="0"/>
              </a:rPr>
              <a:t>to put hundreds of young people in underfunded universities</a:t>
            </a:r>
          </a:p>
          <a:p>
            <a:pPr algn="l"/>
            <a:endParaRPr lang="en-US" sz="2000">
              <a:latin typeface="Century Gothic" panose="020B0502020202020204" pitchFamily="34" charset="0"/>
            </a:endParaRPr>
          </a:p>
          <a:p>
            <a:pPr algn="l"/>
            <a:r>
              <a:rPr lang="en-US" sz="2000">
                <a:latin typeface="Century Gothic" panose="020B0502020202020204" pitchFamily="34" charset="0"/>
              </a:rPr>
              <a:t>run by people whose dreams were crushed years ago</a:t>
            </a:r>
          </a:p>
          <a:p>
            <a:pPr algn="l"/>
            <a:endParaRPr lang="en-US" sz="2000">
              <a:latin typeface="Century Gothic" panose="020B0502020202020204" pitchFamily="34" charset="0"/>
            </a:endParaRPr>
          </a:p>
          <a:p>
            <a:pPr algn="l"/>
            <a:r>
              <a:rPr lang="en-US" sz="2000">
                <a:latin typeface="Century Gothic" panose="020B0502020202020204" pitchFamily="34" charset="0"/>
              </a:rPr>
              <a:t>...but I admire the sadism.</a:t>
            </a:r>
          </a:p>
          <a:p>
            <a:pPr algn="l"/>
            <a:endParaRPr lang="en-US" sz="2000">
              <a:latin typeface="Century Gothic" panose="020B0502020202020204" pitchFamily="34" charset="0"/>
            </a:endParaRPr>
          </a:p>
          <a:p>
            <a:pPr algn="r"/>
            <a:r>
              <a:rPr lang="en-US" sz="2000" i="1">
                <a:latin typeface="Century Gothic" panose="020B0502020202020204" pitchFamily="34" charset="0"/>
              </a:rPr>
              <a:t>Wednesday Addams</a:t>
            </a:r>
          </a:p>
          <a:p>
            <a:pPr algn="l"/>
            <a:endParaRPr lang="en-US" sz="2000">
              <a:latin typeface="Century Gothic" panose="020B0502020202020204" pitchFamily="34" charset="0"/>
            </a:endParaRPr>
          </a:p>
          <a:p>
            <a:pPr algn="l"/>
            <a:endParaRPr lang="en-US" sz="2000" dirty="0">
              <a:latin typeface="Century Gothic" panose="020B0502020202020204" pitchFamily="34" charset="0"/>
            </a:endParaRPr>
          </a:p>
        </p:txBody>
      </p:sp>
    </p:spTree>
    <p:extLst>
      <p:ext uri="{BB962C8B-B14F-4D97-AF65-F5344CB8AC3E}">
        <p14:creationId xmlns:p14="http://schemas.microsoft.com/office/powerpoint/2010/main" val="2714207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arning sign">
            <a:extLst>
              <a:ext uri="{FF2B5EF4-FFF2-40B4-BE49-F238E27FC236}">
                <a16:creationId xmlns:a16="http://schemas.microsoft.com/office/drawing/2014/main" id="{59E5586F-9481-4D8C-B69F-F922AAD1D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59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AB91E2-7B65-4FE9-B97C-52931CFABC1C}"/>
              </a:ext>
            </a:extLst>
          </p:cNvPr>
          <p:cNvSpPr>
            <a:spLocks noGrp="1"/>
          </p:cNvSpPr>
          <p:nvPr>
            <p:ph type="body" sz="quarter" idx="11"/>
          </p:nvPr>
        </p:nvSpPr>
        <p:spPr>
          <a:xfrm>
            <a:off x="119063" y="692696"/>
            <a:ext cx="8281193" cy="432048"/>
          </a:xfrm>
        </p:spPr>
        <p:txBody>
          <a:bodyPr/>
          <a:lstStyle/>
          <a:p>
            <a:pPr marL="0" indent="0">
              <a:buNone/>
            </a:pPr>
            <a:r>
              <a:rPr lang="en-US" i="1" dirty="0"/>
              <a:t>The history of the evolution of a species or sequence</a:t>
            </a:r>
            <a:endParaRPr lang="en-GB" i="1" dirty="0"/>
          </a:p>
        </p:txBody>
      </p:sp>
      <p:sp>
        <p:nvSpPr>
          <p:cNvPr id="3" name="Text Placeholder 2">
            <a:extLst>
              <a:ext uri="{FF2B5EF4-FFF2-40B4-BE49-F238E27FC236}">
                <a16:creationId xmlns:a16="http://schemas.microsoft.com/office/drawing/2014/main" id="{A1F1D8F6-30A2-43FB-8684-F2F5ABB8CDEE}"/>
              </a:ext>
            </a:extLst>
          </p:cNvPr>
          <p:cNvSpPr>
            <a:spLocks noGrp="1"/>
          </p:cNvSpPr>
          <p:nvPr>
            <p:ph type="body" sz="quarter" idx="10"/>
          </p:nvPr>
        </p:nvSpPr>
        <p:spPr/>
        <p:txBody>
          <a:bodyPr/>
          <a:lstStyle/>
          <a:p>
            <a:r>
              <a:rPr lang="en-US" dirty="0"/>
              <a:t>Phylogeny</a:t>
            </a:r>
            <a:endParaRPr lang="en-GB" dirty="0"/>
          </a:p>
        </p:txBody>
      </p:sp>
      <p:pic>
        <p:nvPicPr>
          <p:cNvPr id="1026" name="Picture 2" descr="Image result for darwin">
            <a:extLst>
              <a:ext uri="{FF2B5EF4-FFF2-40B4-BE49-F238E27FC236}">
                <a16:creationId xmlns:a16="http://schemas.microsoft.com/office/drawing/2014/main" id="{E5E774CA-98EE-4CD6-95E5-6A1393B73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3539" y="185180"/>
            <a:ext cx="2861320" cy="35005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yggdrasil">
            <a:extLst>
              <a:ext uri="{FF2B5EF4-FFF2-40B4-BE49-F238E27FC236}">
                <a16:creationId xmlns:a16="http://schemas.microsoft.com/office/drawing/2014/main" id="{E6DB7E43-111F-499E-AD60-9309D5AA26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376" y="1556792"/>
            <a:ext cx="2205815" cy="3068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ultiple sequence alignment">
            <a:extLst>
              <a:ext uri="{FF2B5EF4-FFF2-40B4-BE49-F238E27FC236}">
                <a16:creationId xmlns:a16="http://schemas.microsoft.com/office/drawing/2014/main" id="{812C1586-4CB7-4A4E-BA1B-E32FCE5C1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980" y="3685731"/>
            <a:ext cx="6851404" cy="31722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tree of life phylogenetic">
            <a:extLst>
              <a:ext uri="{FF2B5EF4-FFF2-40B4-BE49-F238E27FC236}">
                <a16:creationId xmlns:a16="http://schemas.microsoft.com/office/drawing/2014/main" id="{DE3CB7B1-997E-445C-8A3C-93250776EA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712" y="1559322"/>
            <a:ext cx="428625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alheim Wiki">
            <a:extLst>
              <a:ext uri="{FF2B5EF4-FFF2-40B4-BE49-F238E27FC236}">
                <a16:creationId xmlns:a16="http://schemas.microsoft.com/office/drawing/2014/main" id="{2912B2D9-B1C8-408C-AE7F-1216CB8961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6800"/>
          <a:stretch/>
        </p:blipFill>
        <p:spPr bwMode="auto">
          <a:xfrm>
            <a:off x="620001" y="3545248"/>
            <a:ext cx="381000" cy="186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50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ownload Graphic Images from the Hillis/Bull Lab">
            <a:extLst>
              <a:ext uri="{FF2B5EF4-FFF2-40B4-BE49-F238E27FC236}">
                <a16:creationId xmlns:a16="http://schemas.microsoft.com/office/drawing/2014/main" id="{42DA7C36-D26A-41B4-A522-1C7C0C09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tree of life you are here">
            <a:extLst>
              <a:ext uri="{FF2B5EF4-FFF2-40B4-BE49-F238E27FC236}">
                <a16:creationId xmlns:a16="http://schemas.microsoft.com/office/drawing/2014/main" id="{D34A5984-15C9-40CE-976E-77FB92CF6C43}"/>
              </a:ext>
            </a:extLst>
          </p:cNvPr>
          <p:cNvPicPr/>
          <p:nvPr/>
        </p:nvPicPr>
        <p:blipFill rotWithShape="1">
          <a:blip r:embed="rId3">
            <a:extLst>
              <a:ext uri="{28A0092B-C50C-407E-A947-70E740481C1C}">
                <a14:useLocalDpi xmlns:a14="http://schemas.microsoft.com/office/drawing/2010/main" val="0"/>
              </a:ext>
            </a:extLst>
          </a:blip>
          <a:srcRect l="6980"/>
          <a:stretch/>
        </p:blipFill>
        <p:spPr bwMode="auto">
          <a:xfrm>
            <a:off x="5715000" y="1981200"/>
            <a:ext cx="6051485" cy="3820795"/>
          </a:xfrm>
          <a:prstGeom prst="rect">
            <a:avLst/>
          </a:prstGeom>
          <a:noFill/>
        </p:spPr>
      </p:pic>
      <p:sp>
        <p:nvSpPr>
          <p:cNvPr id="8" name="Text Placeholder 2">
            <a:extLst>
              <a:ext uri="{FF2B5EF4-FFF2-40B4-BE49-F238E27FC236}">
                <a16:creationId xmlns:a16="http://schemas.microsoft.com/office/drawing/2014/main" id="{8B48E91E-E425-404B-A59A-2485E382B9D1}"/>
              </a:ext>
            </a:extLst>
          </p:cNvPr>
          <p:cNvSpPr>
            <a:spLocks noGrp="1"/>
          </p:cNvSpPr>
          <p:nvPr>
            <p:ph type="body" sz="quarter" idx="10"/>
          </p:nvPr>
        </p:nvSpPr>
        <p:spPr>
          <a:xfrm>
            <a:off x="119063" y="44450"/>
            <a:ext cx="11641137" cy="576238"/>
          </a:xfrm>
        </p:spPr>
        <p:txBody>
          <a:bodyPr/>
          <a:lstStyle/>
          <a:p>
            <a:r>
              <a:rPr lang="en-US"/>
              <a:t>Phylogeny</a:t>
            </a:r>
            <a:endParaRPr lang="en-GB" dirty="0"/>
          </a:p>
        </p:txBody>
      </p:sp>
    </p:spTree>
    <p:extLst>
      <p:ext uri="{BB962C8B-B14F-4D97-AF65-F5344CB8AC3E}">
        <p14:creationId xmlns:p14="http://schemas.microsoft.com/office/powerpoint/2010/main" val="2592296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87592EA-AC0B-4A0C-8B17-1EF2A75EE213}"/>
              </a:ext>
            </a:extLst>
          </p:cNvPr>
          <p:cNvSpPr>
            <a:spLocks noGrp="1"/>
          </p:cNvSpPr>
          <p:nvPr>
            <p:ph type="body" sz="quarter" idx="11"/>
          </p:nvPr>
        </p:nvSpPr>
        <p:spPr>
          <a:xfrm>
            <a:off x="527051" y="3962400"/>
            <a:ext cx="11233149" cy="2439889"/>
          </a:xfrm>
        </p:spPr>
        <p:txBody>
          <a:bodyPr/>
          <a:lstStyle/>
          <a:p>
            <a:pPr marL="0" marR="0" algn="just">
              <a:lnSpc>
                <a:spcPct val="107000"/>
              </a:lnSpc>
              <a:spcBef>
                <a:spcPts val="0"/>
              </a:spcBef>
              <a:spcAft>
                <a:spcPts val="800"/>
              </a:spcAft>
            </a:pPr>
            <a:r>
              <a:rPr lang="en-GB" sz="1800" b="1" u="sng" dirty="0">
                <a:effectLst/>
                <a:latin typeface="+mj-lt"/>
                <a:ea typeface="Calibri" panose="020F0502020204030204" pitchFamily="34" charset="0"/>
                <a:cs typeface="Times New Roman" panose="02020603050405020304" pitchFamily="18" charset="0"/>
              </a:rPr>
              <a:t>Orthologs</a:t>
            </a:r>
            <a:r>
              <a:rPr lang="en-GB" sz="1800" dirty="0">
                <a:effectLst/>
                <a:latin typeface="+mj-lt"/>
                <a:ea typeface="Calibri" panose="020F0502020204030204" pitchFamily="34" charset="0"/>
                <a:cs typeface="Times New Roman" panose="02020603050405020304" pitchFamily="18" charset="0"/>
              </a:rPr>
              <a:t>: sequences generated by a speciation event</a:t>
            </a:r>
            <a:endParaRPr lang="en-US" sz="1800" dirty="0">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GB" sz="1800" b="1" u="sng" dirty="0">
                <a:effectLst/>
                <a:latin typeface="+mj-lt"/>
                <a:ea typeface="Calibri" panose="020F0502020204030204" pitchFamily="34" charset="0"/>
                <a:cs typeface="Times New Roman" panose="02020603050405020304" pitchFamily="18" charset="0"/>
              </a:rPr>
              <a:t>Paralogs</a:t>
            </a:r>
            <a:r>
              <a:rPr lang="en-GB" sz="1800" dirty="0">
                <a:effectLst/>
                <a:latin typeface="+mj-lt"/>
                <a:ea typeface="Calibri" panose="020F0502020204030204" pitchFamily="34" charset="0"/>
                <a:cs typeface="Times New Roman" panose="02020603050405020304" pitchFamily="18" charset="0"/>
              </a:rPr>
              <a:t>: sequences derived from a duplication event</a:t>
            </a:r>
            <a:endParaRPr lang="en-US" sz="1800" dirty="0">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Analogs</a:t>
            </a:r>
            <a:r>
              <a:rPr lang="en-GB" sz="1800" dirty="0">
                <a:effectLst/>
                <a:latin typeface="+mj-lt"/>
                <a:ea typeface="Calibri" panose="020F0502020204030204" pitchFamily="34" charset="0"/>
                <a:cs typeface="Times New Roman" panose="02020603050405020304" pitchFamily="18" charset="0"/>
              </a:rPr>
              <a:t>: sequences with similar features but separate evolutionary origin</a:t>
            </a:r>
            <a:endParaRPr lang="en-US" sz="1800" dirty="0">
              <a:effectLst/>
              <a:latin typeface="+mj-lt"/>
              <a:ea typeface="Calibri" panose="020F0502020204030204" pitchFamily="34" charset="0"/>
              <a:cs typeface="Times New Roman" panose="02020603050405020304" pitchFamily="18" charset="0"/>
            </a:endParaRPr>
          </a:p>
          <a:p>
            <a:pPr marL="0" algn="just">
              <a:lnSpc>
                <a:spcPct val="107000"/>
              </a:lnSpc>
              <a:spcBef>
                <a:spcPts val="0"/>
              </a:spcBef>
              <a:spcAft>
                <a:spcPts val="800"/>
              </a:spcAft>
            </a:pPr>
            <a:r>
              <a:rPr lang="en-GB" sz="1800" b="1">
                <a:effectLst/>
                <a:latin typeface="+mj-lt"/>
                <a:ea typeface="Calibri" panose="020F0502020204030204" pitchFamily="34" charset="0"/>
                <a:cs typeface="Times New Roman" panose="02020603050405020304" pitchFamily="18" charset="0"/>
              </a:rPr>
              <a:t>Homologs</a:t>
            </a:r>
            <a:r>
              <a:rPr lang="en-GB" sz="1800">
                <a:effectLst/>
                <a:latin typeface="+mj-lt"/>
                <a:ea typeface="Calibri" panose="020F0502020204030204" pitchFamily="34" charset="0"/>
                <a:cs typeface="Times New Roman" panose="02020603050405020304" pitchFamily="18" charset="0"/>
              </a:rPr>
              <a:t>: general term for similar sequences, usually from a common ancestor</a:t>
            </a:r>
            <a:endParaRPr lang="en-US" sz="1800">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GB" sz="1800" b="1">
                <a:effectLst/>
                <a:latin typeface="+mj-lt"/>
                <a:ea typeface="Calibri" panose="020F0502020204030204" pitchFamily="34" charset="0"/>
                <a:cs typeface="Times New Roman" panose="02020603050405020304" pitchFamily="18" charset="0"/>
              </a:rPr>
              <a:t>Inparalogs</a:t>
            </a:r>
            <a:r>
              <a:rPr lang="en-GB" sz="1800" dirty="0">
                <a:effectLst/>
                <a:latin typeface="+mj-lt"/>
                <a:ea typeface="Calibri" panose="020F0502020204030204" pitchFamily="34" charset="0"/>
                <a:cs typeface="Times New Roman" panose="02020603050405020304" pitchFamily="18" charset="0"/>
              </a:rPr>
              <a:t>: paralogs within the same species (e.g. Human H1.1 and Human H1.2)</a:t>
            </a:r>
            <a:endParaRPr lang="en-US" sz="1800" dirty="0">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GB" sz="1800" b="1" dirty="0">
                <a:effectLst/>
                <a:latin typeface="+mj-lt"/>
                <a:ea typeface="Calibri" panose="020F0502020204030204" pitchFamily="34" charset="0"/>
                <a:cs typeface="Times New Roman" panose="02020603050405020304" pitchFamily="18" charset="0"/>
              </a:rPr>
              <a:t>Outparalogs</a:t>
            </a:r>
            <a:r>
              <a:rPr lang="en-GB" sz="1800" dirty="0">
                <a:effectLst/>
                <a:latin typeface="+mj-lt"/>
                <a:ea typeface="Calibri" panose="020F0502020204030204" pitchFamily="34" charset="0"/>
                <a:cs typeface="Times New Roman" panose="02020603050405020304" pitchFamily="18" charset="0"/>
              </a:rPr>
              <a:t>: paralogs in different species (e.g. Human H1.1 and Chimpanzee H1.2)</a:t>
            </a:r>
            <a:endParaRPr lang="en-US" sz="1800" dirty="0">
              <a:effectLst/>
              <a:latin typeface="+mj-lt"/>
              <a:ea typeface="Calibri" panose="020F0502020204030204" pitchFamily="34" charset="0"/>
              <a:cs typeface="Times New Roman" panose="02020603050405020304" pitchFamily="18" charset="0"/>
            </a:endParaRPr>
          </a:p>
          <a:p>
            <a:endParaRPr lang="en-US" dirty="0"/>
          </a:p>
        </p:txBody>
      </p:sp>
      <p:sp>
        <p:nvSpPr>
          <p:cNvPr id="9" name="Text Placeholder 8">
            <a:extLst>
              <a:ext uri="{FF2B5EF4-FFF2-40B4-BE49-F238E27FC236}">
                <a16:creationId xmlns:a16="http://schemas.microsoft.com/office/drawing/2014/main" id="{0721B2A6-4C95-410F-A3AA-0C4AB5E60ADD}"/>
              </a:ext>
            </a:extLst>
          </p:cNvPr>
          <p:cNvSpPr>
            <a:spLocks noGrp="1"/>
          </p:cNvSpPr>
          <p:nvPr>
            <p:ph type="body" sz="quarter" idx="10"/>
          </p:nvPr>
        </p:nvSpPr>
        <p:spPr/>
        <p:txBody>
          <a:bodyPr/>
          <a:lstStyle/>
          <a:p>
            <a:r>
              <a:rPr lang="en-US"/>
              <a:t>Nomenclature</a:t>
            </a:r>
          </a:p>
        </p:txBody>
      </p:sp>
      <p:pic>
        <p:nvPicPr>
          <p:cNvPr id="12" name="Picture 11">
            <a:extLst>
              <a:ext uri="{FF2B5EF4-FFF2-40B4-BE49-F238E27FC236}">
                <a16:creationId xmlns:a16="http://schemas.microsoft.com/office/drawing/2014/main" id="{5B144889-E3D6-4DFE-AEE0-D279F28BA12C}"/>
              </a:ext>
            </a:extLst>
          </p:cNvPr>
          <p:cNvPicPr/>
          <p:nvPr/>
        </p:nvPicPr>
        <p:blipFill>
          <a:blip r:embed="rId2"/>
          <a:stretch>
            <a:fillRect/>
          </a:stretch>
        </p:blipFill>
        <p:spPr>
          <a:xfrm>
            <a:off x="3277870" y="832631"/>
            <a:ext cx="5731510" cy="2765425"/>
          </a:xfrm>
          <a:prstGeom prst="rect">
            <a:avLst/>
          </a:prstGeom>
        </p:spPr>
      </p:pic>
    </p:spTree>
    <p:extLst>
      <p:ext uri="{BB962C8B-B14F-4D97-AF65-F5344CB8AC3E}">
        <p14:creationId xmlns:p14="http://schemas.microsoft.com/office/powerpoint/2010/main" val="2388064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B04724-2C59-42EA-8CBC-E21F40BFD173}"/>
              </a:ext>
            </a:extLst>
          </p:cNvPr>
          <p:cNvSpPr>
            <a:spLocks noGrp="1"/>
          </p:cNvSpPr>
          <p:nvPr>
            <p:ph type="body" sz="quarter" idx="11"/>
          </p:nvPr>
        </p:nvSpPr>
        <p:spPr>
          <a:xfrm>
            <a:off x="527051" y="836712"/>
            <a:ext cx="11233149" cy="5832647"/>
          </a:xfrm>
        </p:spPr>
        <p:txBody>
          <a:bodyPr/>
          <a:lstStyle/>
          <a:p>
            <a:pPr marL="457200" indent="-457200">
              <a:buFont typeface="+mj-lt"/>
              <a:buAutoNum type="arabicPeriod"/>
            </a:pPr>
            <a:r>
              <a:rPr lang="en-US" dirty="0"/>
              <a:t>Sequence Acquisition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Multiple Sequence Alignment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GB" dirty="0"/>
              <a:t>Distance Calculation</a:t>
            </a:r>
          </a:p>
          <a:p>
            <a:pPr marL="0" indent="0">
              <a:buNone/>
            </a:pPr>
            <a:r>
              <a:rPr lang="en-GB" sz="1800" dirty="0"/>
              <a:t>statistical models to estimate the number of changes that occurred between multiple sequences (simplest is </a:t>
            </a:r>
            <a:r>
              <a:rPr lang="en-GB" sz="1800" b="1" dirty="0"/>
              <a:t>Hamming distance</a:t>
            </a:r>
            <a:r>
              <a:rPr lang="en-GB" sz="1800" dirty="0"/>
              <a:t> = nr. differences / sequence length)</a:t>
            </a:r>
          </a:p>
          <a:p>
            <a:pPr marL="0" indent="0">
              <a:buNone/>
            </a:pPr>
            <a:endParaRPr lang="en-GB" dirty="0"/>
          </a:p>
          <a:p>
            <a:pPr marL="457200" indent="-457200">
              <a:buAutoNum type="arabicPeriod" startAt="4"/>
            </a:pPr>
            <a:r>
              <a:rPr lang="en-GB" dirty="0"/>
              <a:t>Tree Building</a:t>
            </a:r>
          </a:p>
          <a:p>
            <a:pPr marL="457200" indent="-457200">
              <a:buAutoNum type="arabicPeriod" startAt="4"/>
            </a:pPr>
            <a:endParaRPr lang="en-GB" dirty="0"/>
          </a:p>
          <a:p>
            <a:pPr marL="457200" indent="-457200">
              <a:buAutoNum type="arabicPeriod" startAt="4"/>
            </a:pPr>
            <a:r>
              <a:rPr lang="en-GB" dirty="0"/>
              <a:t>Tree Evaluation</a:t>
            </a:r>
          </a:p>
        </p:txBody>
      </p:sp>
      <p:sp>
        <p:nvSpPr>
          <p:cNvPr id="3" name="Text Placeholder 2">
            <a:extLst>
              <a:ext uri="{FF2B5EF4-FFF2-40B4-BE49-F238E27FC236}">
                <a16:creationId xmlns:a16="http://schemas.microsoft.com/office/drawing/2014/main" id="{19E27B28-228A-4C18-B332-864761023B42}"/>
              </a:ext>
            </a:extLst>
          </p:cNvPr>
          <p:cNvSpPr>
            <a:spLocks noGrp="1"/>
          </p:cNvSpPr>
          <p:nvPr>
            <p:ph type="body" sz="quarter" idx="10"/>
          </p:nvPr>
        </p:nvSpPr>
        <p:spPr/>
        <p:txBody>
          <a:bodyPr/>
          <a:lstStyle/>
          <a:p>
            <a:r>
              <a:rPr lang="en-US"/>
              <a:t>The Five </a:t>
            </a:r>
            <a:r>
              <a:rPr lang="en-US" dirty="0"/>
              <a:t>Practical Stages of Phylogenetic Analysis</a:t>
            </a:r>
            <a:endParaRPr lang="en-GB" dirty="0"/>
          </a:p>
        </p:txBody>
      </p:sp>
    </p:spTree>
    <p:extLst>
      <p:ext uri="{BB962C8B-B14F-4D97-AF65-F5344CB8AC3E}">
        <p14:creationId xmlns:p14="http://schemas.microsoft.com/office/powerpoint/2010/main" val="109368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3801F8-852F-47B7-A746-F76D97900835}"/>
              </a:ext>
            </a:extLst>
          </p:cNvPr>
          <p:cNvSpPr>
            <a:spLocks noGrp="1"/>
          </p:cNvSpPr>
          <p:nvPr>
            <p:ph type="body" sz="quarter" idx="11"/>
          </p:nvPr>
        </p:nvSpPr>
        <p:spPr>
          <a:xfrm>
            <a:off x="527051" y="685800"/>
            <a:ext cx="11233149" cy="5868887"/>
          </a:xfrm>
        </p:spPr>
        <p:txBody>
          <a:bodyPr/>
          <a:lstStyle/>
          <a:p>
            <a:r>
              <a:rPr lang="en-US" sz="3200" dirty="0"/>
              <a:t>Sequence Acquisition</a:t>
            </a:r>
          </a:p>
          <a:p>
            <a:r>
              <a:rPr lang="en-US" sz="3200" dirty="0"/>
              <a:t>Phylogenesis with MEGA</a:t>
            </a:r>
          </a:p>
          <a:p>
            <a:pPr lvl="1"/>
            <a:r>
              <a:rPr lang="en-US" sz="2800" dirty="0"/>
              <a:t>Multiple Sequence Analysis</a:t>
            </a:r>
          </a:p>
          <a:p>
            <a:pPr lvl="1"/>
            <a:r>
              <a:rPr lang="en-US" sz="2800" dirty="0"/>
              <a:t>Distance Calculation</a:t>
            </a:r>
          </a:p>
          <a:p>
            <a:pPr lvl="1"/>
            <a:r>
              <a:rPr lang="en-US" sz="2800" dirty="0"/>
              <a:t>Tree Building</a:t>
            </a:r>
          </a:p>
          <a:p>
            <a:pPr lvl="1"/>
            <a:r>
              <a:rPr lang="en-US" sz="2800" dirty="0"/>
              <a:t>Tree Evaluation</a:t>
            </a:r>
          </a:p>
          <a:p>
            <a:r>
              <a:rPr lang="en-US" sz="3200" dirty="0"/>
              <a:t>(Optional) Beautify the tree with </a:t>
            </a:r>
            <a:r>
              <a:rPr lang="en-US" sz="3200" dirty="0" err="1"/>
              <a:t>InkScape</a:t>
            </a:r>
            <a:endParaRPr lang="en-US" sz="3200" dirty="0"/>
          </a:p>
          <a:p>
            <a:endParaRPr lang="en-US" dirty="0"/>
          </a:p>
          <a:p>
            <a:r>
              <a:rPr lang="en-US" dirty="0"/>
              <a:t>Alternative command-line tools</a:t>
            </a:r>
          </a:p>
          <a:p>
            <a:pPr lvl="1"/>
            <a:r>
              <a:rPr lang="en-US" dirty="0"/>
              <a:t>PHYLIP</a:t>
            </a:r>
          </a:p>
          <a:p>
            <a:pPr lvl="1"/>
            <a:r>
              <a:rPr lang="en-US" dirty="0"/>
              <a:t>ETE</a:t>
            </a:r>
          </a:p>
        </p:txBody>
      </p:sp>
      <p:sp>
        <p:nvSpPr>
          <p:cNvPr id="3" name="Text Placeholder 2">
            <a:extLst>
              <a:ext uri="{FF2B5EF4-FFF2-40B4-BE49-F238E27FC236}">
                <a16:creationId xmlns:a16="http://schemas.microsoft.com/office/drawing/2014/main" id="{91F82126-6346-4F93-8A06-ECCB0EF3DFB7}"/>
              </a:ext>
            </a:extLst>
          </p:cNvPr>
          <p:cNvSpPr>
            <a:spLocks noGrp="1"/>
          </p:cNvSpPr>
          <p:nvPr>
            <p:ph type="body" sz="quarter" idx="10"/>
          </p:nvPr>
        </p:nvSpPr>
        <p:spPr/>
        <p:txBody>
          <a:bodyPr/>
          <a:lstStyle/>
          <a:p>
            <a:r>
              <a:rPr lang="en-US" dirty="0"/>
              <a:t>Structure of the Lesson</a:t>
            </a:r>
          </a:p>
        </p:txBody>
      </p:sp>
      <p:pic>
        <p:nvPicPr>
          <p:cNvPr id="2050" name="Picture 2" descr="Molecular Evolutionary Genetics Analysis - Wikipedia">
            <a:extLst>
              <a:ext uri="{FF2B5EF4-FFF2-40B4-BE49-F238E27FC236}">
                <a16:creationId xmlns:a16="http://schemas.microsoft.com/office/drawing/2014/main" id="{20B516A6-B879-4561-9E63-9BB9BE9A8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990600"/>
            <a:ext cx="437197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67E9EB5-4CAA-4F48-A8AD-8A20736FE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5334000"/>
            <a:ext cx="23812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7755AB-8D7D-4B80-93AF-7A7389487D31}"/>
              </a:ext>
            </a:extLst>
          </p:cNvPr>
          <p:cNvPicPr>
            <a:picLocks noChangeAspect="1"/>
          </p:cNvPicPr>
          <p:nvPr/>
        </p:nvPicPr>
        <p:blipFill>
          <a:blip r:embed="rId4"/>
          <a:stretch>
            <a:fillRect/>
          </a:stretch>
        </p:blipFill>
        <p:spPr>
          <a:xfrm>
            <a:off x="9372600" y="3800476"/>
            <a:ext cx="1225811" cy="990600"/>
          </a:xfrm>
          <a:prstGeom prst="rect">
            <a:avLst/>
          </a:prstGeom>
        </p:spPr>
      </p:pic>
    </p:spTree>
    <p:extLst>
      <p:ext uri="{BB962C8B-B14F-4D97-AF65-F5344CB8AC3E}">
        <p14:creationId xmlns:p14="http://schemas.microsoft.com/office/powerpoint/2010/main" val="1519071193"/>
      </p:ext>
    </p:extLst>
  </p:cSld>
  <p:clrMapOvr>
    <a:masterClrMapping/>
  </p:clrMapOvr>
</p:sld>
</file>

<file path=ppt/theme/theme1.xml><?xml version="1.0" encoding="utf-8"?>
<a:theme xmlns:a="http://schemas.openxmlformats.org/drawingml/2006/main" name="COPERTIN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4000" b="1" dirty="0" smtClean="0">
            <a:solidFill>
              <a:schemeClr val="bg1"/>
            </a:solidFill>
            <a:latin typeface="Century Gothic" panose="020B0502020202020204" pitchFamily="34" charset="0"/>
          </a:defRPr>
        </a:defPPr>
      </a:lstStyle>
    </a:txDef>
  </a:objectDefaults>
  <a:extraClrSchemeLst/>
  <a:extLst>
    <a:ext uri="{05A4C25C-085E-4340-85A3-A5531E510DB2}">
      <thm15:themeFamily xmlns:thm15="http://schemas.microsoft.com/office/thememl/2012/main" name="lessons_05_R.pptx" id="{C61F9FF9-0C4D-4475-A204-AEDE013411F9}" vid="{FD9162EF-2F1D-4CF4-BCAE-CC26798CFEAB}"/>
    </a:ext>
  </a:extLst>
</a:theme>
</file>

<file path=ppt/theme/theme2.xml><?xml version="1.0" encoding="utf-8"?>
<a:theme xmlns:a="http://schemas.openxmlformats.org/drawingml/2006/main" name="DIAPOSITIV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2000" dirty="0" smtClean="0">
            <a:latin typeface="Century Gothic" panose="020B0502020202020204" pitchFamily="34" charset="0"/>
          </a:defRPr>
        </a:defPPr>
      </a:lstStyle>
    </a:txDef>
  </a:objectDefaults>
  <a:extraClrSchemeLst/>
  <a:extLst>
    <a:ext uri="{05A4C25C-085E-4340-85A3-A5531E510DB2}">
      <thm15:themeFamily xmlns:thm15="http://schemas.microsoft.com/office/thememl/2012/main" name="lessons_05_R.pptx" id="{C61F9FF9-0C4D-4475-A204-AEDE013411F9}" vid="{2BF2E866-D010-43A0-AC42-BF67F15E9D11}"/>
    </a:ext>
  </a:extLst>
</a:theme>
</file>

<file path=ppt/theme/theme3.xml><?xml version="1.0" encoding="utf-8"?>
<a:theme xmlns:a="http://schemas.openxmlformats.org/drawingml/2006/main" name="CHIUSUR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ssons_05_R.pptx" id="{C61F9FF9-0C4D-4475-A204-AEDE013411F9}" vid="{65299F16-E204-4891-8417-0C14141D28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lessons</Template>
  <TotalTime>1276</TotalTime>
  <Words>1944</Words>
  <Application>Microsoft Office PowerPoint</Application>
  <PresentationFormat>Widescreen</PresentationFormat>
  <Paragraphs>284</Paragraphs>
  <Slides>47</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47</vt:i4>
      </vt:variant>
    </vt:vector>
  </HeadingPairs>
  <TitlesOfParts>
    <vt:vector size="56" baseType="lpstr">
      <vt:lpstr>Arial</vt:lpstr>
      <vt:lpstr>Calibri</vt:lpstr>
      <vt:lpstr>Century Gothic</vt:lpstr>
      <vt:lpstr>Courier New</vt:lpstr>
      <vt:lpstr>Symbol</vt:lpstr>
      <vt:lpstr>Wingdings</vt:lpstr>
      <vt:lpstr>COPERTINA</vt:lpstr>
      <vt:lpstr>DIAPOSITIVE</vt:lpstr>
      <vt:lpstr>CHIUSURA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Università di Bologna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Federico Manuel Giorgi</dc:creator>
  <cp:lastModifiedBy>Federico Giorgi</cp:lastModifiedBy>
  <cp:revision>203</cp:revision>
  <dcterms:created xsi:type="dcterms:W3CDTF">2021-02-10T21:50:53Z</dcterms:created>
  <dcterms:modified xsi:type="dcterms:W3CDTF">2023-05-08T12:27:20Z</dcterms:modified>
</cp:coreProperties>
</file>